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89" r:id="rId2"/>
    <p:sldId id="286" r:id="rId3"/>
    <p:sldId id="298" r:id="rId4"/>
    <p:sldId id="300" r:id="rId5"/>
    <p:sldId id="301" r:id="rId6"/>
    <p:sldId id="302" r:id="rId7"/>
    <p:sldId id="304" r:id="rId8"/>
    <p:sldId id="305" r:id="rId9"/>
    <p:sldId id="303" r:id="rId10"/>
    <p:sldId id="306" r:id="rId11"/>
    <p:sldId id="307" r:id="rId12"/>
    <p:sldId id="309" r:id="rId13"/>
    <p:sldId id="310" r:id="rId14"/>
    <p:sldId id="308" r:id="rId15"/>
    <p:sldId id="299" r:id="rId16"/>
    <p:sldId id="283" r:id="rId17"/>
    <p:sldId id="294" r:id="rId18"/>
    <p:sldId id="295" r:id="rId19"/>
    <p:sldId id="291" r:id="rId20"/>
    <p:sldId id="297" r:id="rId21"/>
    <p:sldId id="296" r:id="rId22"/>
    <p:sldId id="311" r:id="rId23"/>
    <p:sldId id="312" r:id="rId24"/>
    <p:sldId id="313" r:id="rId25"/>
    <p:sldId id="314" r:id="rId26"/>
    <p:sldId id="315" r:id="rId27"/>
    <p:sldId id="316" r:id="rId28"/>
    <p:sldId id="341" r:id="rId29"/>
    <p:sldId id="340" r:id="rId30"/>
    <p:sldId id="318" r:id="rId31"/>
    <p:sldId id="321" r:id="rId32"/>
    <p:sldId id="324" r:id="rId33"/>
    <p:sldId id="325" r:id="rId34"/>
    <p:sldId id="326" r:id="rId35"/>
    <p:sldId id="328" r:id="rId36"/>
    <p:sldId id="327" r:id="rId37"/>
    <p:sldId id="337" r:id="rId38"/>
    <p:sldId id="329" r:id="rId39"/>
    <p:sldId id="330" r:id="rId40"/>
    <p:sldId id="331" r:id="rId41"/>
    <p:sldId id="333" r:id="rId42"/>
    <p:sldId id="334" r:id="rId43"/>
    <p:sldId id="335" r:id="rId44"/>
    <p:sldId id="336" r:id="rId45"/>
    <p:sldId id="338" r:id="rId46"/>
    <p:sldId id="339" r:id="rId47"/>
    <p:sldId id="276" r:id="rId48"/>
  </p:sldIdLst>
  <p:sldSz cx="9144000" cy="6858000" type="screen4x3"/>
  <p:notesSz cx="6858000" cy="9144000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99"/>
    <a:srgbClr val="5F5F5F"/>
    <a:srgbClr val="808080"/>
    <a:srgbClr val="000000"/>
    <a:srgbClr val="CC0000"/>
    <a:srgbClr val="C0C0C0"/>
    <a:srgbClr val="A2DE80"/>
    <a:srgbClr val="3FB5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71" autoAdjust="0"/>
    <p:restoredTop sz="94660" autoAdjust="0"/>
  </p:normalViewPr>
  <p:slideViewPr>
    <p:cSldViewPr>
      <p:cViewPr>
        <p:scale>
          <a:sx n="100" d="100"/>
          <a:sy n="100" d="100"/>
        </p:scale>
        <p:origin x="-294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0" d="100"/>
          <a:sy n="80" d="100"/>
        </p:scale>
        <p:origin x="-2106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/>
            </a:lvl1pPr>
          </a:lstStyle>
          <a:p>
            <a:endParaRPr lang="en-US" altLang="zh-CN"/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 altLang="zh-CN"/>
          </a:p>
        </p:txBody>
      </p:sp>
      <p:sp>
        <p:nvSpPr>
          <p:cNvPr id="1167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/>
            </a:lvl1pPr>
          </a:lstStyle>
          <a:p>
            <a:endParaRPr lang="en-US" altLang="zh-CN"/>
          </a:p>
        </p:txBody>
      </p:sp>
      <p:sp>
        <p:nvSpPr>
          <p:cNvPr id="1167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fld id="{B3B82E0B-4753-49BE-9BEA-FA0116DDE50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20696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/>
            </a:lvl1pPr>
          </a:lstStyle>
          <a:p>
            <a:endParaRPr lang="en-US" altLang="zh-CN"/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 altLang="zh-CN"/>
          </a:p>
        </p:txBody>
      </p:sp>
      <p:sp>
        <p:nvSpPr>
          <p:cNvPr id="1044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44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44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/>
            </a:lvl1pPr>
          </a:lstStyle>
          <a:p>
            <a:endParaRPr lang="en-US" altLang="zh-CN"/>
          </a:p>
        </p:txBody>
      </p:sp>
      <p:sp>
        <p:nvSpPr>
          <p:cNvPr id="1044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fld id="{6FE09353-A736-432B-ABBA-1874431140B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380229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09353-A736-432B-ABBA-1874431140B3}" type="slidenum">
              <a:rPr lang="en-US" altLang="zh-CN" smtClean="0"/>
              <a:pPr/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04096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09353-A736-432B-ABBA-1874431140B3}" type="slidenum">
              <a:rPr lang="en-US" altLang="zh-CN" smtClean="0"/>
              <a:pPr/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0409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09353-A736-432B-ABBA-1874431140B3}" type="slidenum">
              <a:rPr lang="en-US" altLang="zh-CN" smtClean="0"/>
              <a:pPr/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0409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09353-A736-432B-ABBA-1874431140B3}" type="slidenum">
              <a:rPr lang="en-US" altLang="zh-CN" smtClean="0"/>
              <a:pPr/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0409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09353-A736-432B-ABBA-1874431140B3}" type="slidenum">
              <a:rPr lang="en-US" altLang="zh-CN" smtClean="0"/>
              <a:pPr/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0409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09353-A736-432B-ABBA-1874431140B3}" type="slidenum">
              <a:rPr lang="en-US" altLang="zh-CN" smtClean="0"/>
              <a:pPr/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0409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09353-A736-432B-ABBA-1874431140B3}" type="slidenum">
              <a:rPr lang="en-US" altLang="zh-CN" smtClean="0"/>
              <a:pPr/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0409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09353-A736-432B-ABBA-1874431140B3}" type="slidenum">
              <a:rPr lang="en-US" altLang="zh-CN" smtClean="0"/>
              <a:pPr/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0409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09353-A736-432B-ABBA-1874431140B3}" type="slidenum">
              <a:rPr lang="en-US" altLang="zh-CN" smtClean="0"/>
              <a:pPr/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0409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09353-A736-432B-ABBA-1874431140B3}" type="slidenum">
              <a:rPr lang="en-US" altLang="zh-CN" smtClean="0"/>
              <a:pPr/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0409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09353-A736-432B-ABBA-1874431140B3}" type="slidenum">
              <a:rPr lang="en-US" altLang="zh-CN" smtClean="0"/>
              <a:pPr/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0409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228600" y="6553200"/>
            <a:ext cx="2133600" cy="2444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>
            <a:lvl1pPr>
              <a:defRPr sz="1000" b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200400" y="6553200"/>
            <a:ext cx="2895600" cy="2444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>
            <a:lvl1pPr>
              <a:defRPr sz="1000" b="0" i="0"/>
            </a:lvl1pPr>
          </a:lstStyle>
          <a:p>
            <a:endParaRPr lang="en-US" altLang="zh-CN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781800" y="6553200"/>
            <a:ext cx="2133600" cy="244475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  <a:latin typeface="Arial" charset="0"/>
              </a:defRPr>
            </a:lvl1pPr>
          </a:lstStyle>
          <a:p>
            <a:fld id="{3BDBD40C-79A1-4630-9FA7-788C8C72C4CE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3200400"/>
            <a:ext cx="7772400" cy="1066800"/>
          </a:xfrm>
          <a:effectLst>
            <a:outerShdw dist="71842" dir="27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40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  <a:endParaRPr lang="en-US" altLang="zh-CN" noProof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5029200"/>
            <a:ext cx="6019800" cy="533400"/>
          </a:xfrm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0" indent="0" algn="ctr">
              <a:buFont typeface="Wingdings" pitchFamily="2" charset="2"/>
              <a:buNone/>
              <a:defRPr sz="2000"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  <a:endParaRPr lang="en-US" altLang="zh-CN" noProof="0" smtClean="0"/>
          </a:p>
        </p:txBody>
      </p:sp>
      <p:sp>
        <p:nvSpPr>
          <p:cNvPr id="3126" name="AutoShape 54"/>
          <p:cNvSpPr>
            <a:spLocks noChangeArrowheads="1"/>
          </p:cNvSpPr>
          <p:nvPr/>
        </p:nvSpPr>
        <p:spPr bwMode="auto">
          <a:xfrm>
            <a:off x="152400" y="228600"/>
            <a:ext cx="8839200" cy="6324600"/>
          </a:xfrm>
          <a:prstGeom prst="roundRect">
            <a:avLst>
              <a:gd name="adj" fmla="val 4569"/>
            </a:avLst>
          </a:prstGeom>
          <a:noFill/>
          <a:ln w="2857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9" name="图片 8" descr="顺丰科技 - Google Chrome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" t="9709" r="80187" b="83430"/>
          <a:stretch/>
        </p:blipFill>
        <p:spPr>
          <a:xfrm>
            <a:off x="7596336" y="404664"/>
            <a:ext cx="1224136" cy="4268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92753C4-450F-4803-B0C7-FE4E034F5D24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LOGO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www.themegallery.com</a:t>
            </a:r>
          </a:p>
        </p:txBody>
      </p:sp>
    </p:spTree>
    <p:extLst>
      <p:ext uri="{BB962C8B-B14F-4D97-AF65-F5344CB8AC3E}">
        <p14:creationId xmlns:p14="http://schemas.microsoft.com/office/powerpoint/2010/main" val="3853786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2250" y="304800"/>
            <a:ext cx="2038350" cy="6096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5962650" cy="6096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C66AA3-C11A-4258-8EB2-30E9AC72F32C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LOGO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www.themegallery.com</a:t>
            </a:r>
          </a:p>
        </p:txBody>
      </p:sp>
    </p:spTree>
    <p:extLst>
      <p:ext uri="{BB962C8B-B14F-4D97-AF65-F5344CB8AC3E}">
        <p14:creationId xmlns:p14="http://schemas.microsoft.com/office/powerpoint/2010/main" val="1253176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153400" cy="5334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219200"/>
            <a:ext cx="8153400" cy="5181600"/>
          </a:xfrm>
        </p:spPr>
        <p:txBody>
          <a:bodyPr/>
          <a:lstStyle/>
          <a:p>
            <a:r>
              <a:rPr lang="zh-CN" altLang="en-US" smtClean="0"/>
              <a:t>单击图标添加表格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200400" y="6537325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fld id="{720856FB-66DB-45F9-BC09-B1A22CF896B1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7515225" y="6324600"/>
            <a:ext cx="1143000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LOGO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>
          <a:xfrm>
            <a:off x="304800" y="6537325"/>
            <a:ext cx="1905000" cy="24447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www.themegallery.com</a:t>
            </a:r>
          </a:p>
        </p:txBody>
      </p:sp>
    </p:spTree>
    <p:extLst>
      <p:ext uri="{BB962C8B-B14F-4D97-AF65-F5344CB8AC3E}">
        <p14:creationId xmlns:p14="http://schemas.microsoft.com/office/powerpoint/2010/main" val="3051586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E60B7CA-A047-4000-9943-1B62970ADD89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LOGO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www.themegallery.com</a:t>
            </a:r>
          </a:p>
        </p:txBody>
      </p:sp>
      <p:pic>
        <p:nvPicPr>
          <p:cNvPr id="8" name="图片 7" descr="顺丰科技 - Google Chrome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" t="9709" r="80187" b="83430"/>
          <a:stretch/>
        </p:blipFill>
        <p:spPr>
          <a:xfrm>
            <a:off x="7452320" y="6309320"/>
            <a:ext cx="1224136" cy="426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50175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514432A-EE93-4857-B8BF-DBB8E708A70F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LOGO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www.themegallery.com</a:t>
            </a:r>
          </a:p>
        </p:txBody>
      </p:sp>
    </p:spTree>
    <p:extLst>
      <p:ext uri="{BB962C8B-B14F-4D97-AF65-F5344CB8AC3E}">
        <p14:creationId xmlns:p14="http://schemas.microsoft.com/office/powerpoint/2010/main" val="1948941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005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10100" y="1219200"/>
            <a:ext cx="40005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FD88846-8CDD-43CD-8757-7B6323D5D6AB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LOGO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www.themegallery.com</a:t>
            </a:r>
          </a:p>
        </p:txBody>
      </p:sp>
    </p:spTree>
    <p:extLst>
      <p:ext uri="{BB962C8B-B14F-4D97-AF65-F5344CB8AC3E}">
        <p14:creationId xmlns:p14="http://schemas.microsoft.com/office/powerpoint/2010/main" val="3629136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7B9CE9-8BDB-4568-BF49-D7C99BE40AFA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LOGO</a:t>
            </a:r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www.themegallery.com</a:t>
            </a:r>
          </a:p>
        </p:txBody>
      </p:sp>
    </p:spTree>
    <p:extLst>
      <p:ext uri="{BB962C8B-B14F-4D97-AF65-F5344CB8AC3E}">
        <p14:creationId xmlns:p14="http://schemas.microsoft.com/office/powerpoint/2010/main" val="848780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D80F742-23E5-4BC3-A7DB-15C8D88C1829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LOGO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www.themegallery.com</a:t>
            </a:r>
          </a:p>
        </p:txBody>
      </p:sp>
    </p:spTree>
    <p:extLst>
      <p:ext uri="{BB962C8B-B14F-4D97-AF65-F5344CB8AC3E}">
        <p14:creationId xmlns:p14="http://schemas.microsoft.com/office/powerpoint/2010/main" val="435831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D0B1433-B7D1-496D-AA71-4F32EAA13E47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LOGO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www.themegallery.com</a:t>
            </a:r>
          </a:p>
        </p:txBody>
      </p:sp>
    </p:spTree>
    <p:extLst>
      <p:ext uri="{BB962C8B-B14F-4D97-AF65-F5344CB8AC3E}">
        <p14:creationId xmlns:p14="http://schemas.microsoft.com/office/powerpoint/2010/main" val="4147844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A7B8836-164D-4C25-81C0-CEB63CB9F328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LOGO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www.themegallery.com</a:t>
            </a:r>
          </a:p>
        </p:txBody>
      </p:sp>
    </p:spTree>
    <p:extLst>
      <p:ext uri="{BB962C8B-B14F-4D97-AF65-F5344CB8AC3E}">
        <p14:creationId xmlns:p14="http://schemas.microsoft.com/office/powerpoint/2010/main" val="2124826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3B63388-73DD-4331-8D67-41A269D785CC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LOGO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www.themegallery.com</a:t>
            </a:r>
          </a:p>
        </p:txBody>
      </p:sp>
    </p:spTree>
    <p:extLst>
      <p:ext uri="{BB962C8B-B14F-4D97-AF65-F5344CB8AC3E}">
        <p14:creationId xmlns:p14="http://schemas.microsoft.com/office/powerpoint/2010/main" val="3145527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AutoShape 83" descr="239_b"/>
          <p:cNvSpPr>
            <a:spLocks noChangeArrowheads="1"/>
          </p:cNvSpPr>
          <p:nvPr/>
        </p:nvSpPr>
        <p:spPr bwMode="gray">
          <a:xfrm>
            <a:off x="152400" y="228600"/>
            <a:ext cx="8839200" cy="762000"/>
          </a:xfrm>
          <a:prstGeom prst="roundRect">
            <a:avLst>
              <a:gd name="adj" fmla="val 21667"/>
            </a:avLst>
          </a:prstGeom>
          <a:blipFill dpi="0" rotWithShape="1">
            <a:blip r:embed="rId14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7200" y="304800"/>
            <a:ext cx="8153400" cy="5334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57200" y="1219200"/>
            <a:ext cx="8153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altLang="zh-CN" smtClean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3200400" y="6537325"/>
            <a:ext cx="2133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0">
                <a:solidFill>
                  <a:srgbClr val="000000"/>
                </a:solidFill>
                <a:latin typeface="+mn-lt"/>
                <a:ea typeface="宋体" charset="-122"/>
              </a:defRPr>
            </a:lvl1pPr>
          </a:lstStyle>
          <a:p>
            <a:fld id="{DDE1A7A1-236A-4FF6-901A-AA0D313BF16D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106" name="AutoShape 82"/>
          <p:cNvSpPr>
            <a:spLocks noChangeArrowheads="1"/>
          </p:cNvSpPr>
          <p:nvPr/>
        </p:nvSpPr>
        <p:spPr bwMode="auto">
          <a:xfrm>
            <a:off x="152400" y="1066800"/>
            <a:ext cx="8839200" cy="5486400"/>
          </a:xfrm>
          <a:prstGeom prst="roundRect">
            <a:avLst>
              <a:gd name="adj" fmla="val 3227"/>
            </a:avLst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7515225" y="6324600"/>
            <a:ext cx="1143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2000" i="1">
                <a:ea typeface="宋体" charset="-122"/>
              </a:defRPr>
            </a:lvl1pPr>
          </a:lstStyle>
          <a:p>
            <a:r>
              <a:rPr lang="en-US" altLang="zh-CN"/>
              <a:t>LOGO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304800" y="6537325"/>
            <a:ext cx="19050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900">
                <a:latin typeface="+mn-lt"/>
                <a:ea typeface="宋体" charset="-122"/>
              </a:defRPr>
            </a:lvl1pPr>
          </a:lstStyle>
          <a:p>
            <a:r>
              <a:rPr lang="en-US" altLang="zh-CN"/>
              <a:t>www.themegallery.com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v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mp"/><Relationship Id="rId5" Type="http://schemas.openxmlformats.org/officeDocument/2006/relationships/image" Target="../media/image17.tmp"/><Relationship Id="rId4" Type="http://schemas.openxmlformats.org/officeDocument/2006/relationships/image" Target="../media/image16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2001/XMLSchema-instance" TargetMode="External"/><Relationship Id="rId2" Type="http://schemas.openxmlformats.org/officeDocument/2006/relationships/hyperlink" Target="http://www.springframework.org/schema/bean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springframework.org/schema/beanshttp:/www.springframework.org/schema/beans/spring-beans.xsdhttp:/code.alibabatech.com/schema/dubbohttp:/code.alibabatech.com/schema/dubbo/dubbo.xsd" TargetMode="External"/><Relationship Id="rId4" Type="http://schemas.openxmlformats.org/officeDocument/2006/relationships/hyperlink" Target="http://code.alibabatech.com/schema/dubbo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2001/XMLSchema-instance" TargetMode="External"/><Relationship Id="rId2" Type="http://schemas.openxmlformats.org/officeDocument/2006/relationships/hyperlink" Target="http://www.springframework.org/schema/bean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springframework.org/schema/beanshttp:/www.springframework.org/schema/beans/spring-beans.xsdhttp:/code.alibabatech.com/schema/dubbohttp:/code.alibabatech.com/schema/dubbo/dubbo.xsd" TargetMode="External"/><Relationship Id="rId4" Type="http://schemas.openxmlformats.org/officeDocument/2006/relationships/hyperlink" Target="http://code.alibabatech.com/schema/dubbo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tmp"/><Relationship Id="rId5" Type="http://schemas.openxmlformats.org/officeDocument/2006/relationships/image" Target="../media/image37.tmp"/><Relationship Id="rId4" Type="http://schemas.openxmlformats.org/officeDocument/2006/relationships/image" Target="../media/image36.tm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tmp"/><Relationship Id="rId5" Type="http://schemas.openxmlformats.org/officeDocument/2006/relationships/image" Target="../media/image35.tmp"/><Relationship Id="rId4" Type="http://schemas.openxmlformats.org/officeDocument/2006/relationships/image" Target="../media/image38.tm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tm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tmp"/><Relationship Id="rId4" Type="http://schemas.openxmlformats.org/officeDocument/2006/relationships/image" Target="../media/image43.tm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tmp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mp"/><Relationship Id="rId5" Type="http://schemas.openxmlformats.org/officeDocument/2006/relationships/image" Target="../media/image10.tmp"/><Relationship Id="rId4" Type="http://schemas.openxmlformats.org/officeDocument/2006/relationships/image" Target="../media/image9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143000" y="2895600"/>
            <a:ext cx="8001000" cy="1143000"/>
          </a:xfrm>
        </p:spPr>
        <p:txBody>
          <a:bodyPr/>
          <a:lstStyle/>
          <a:p>
            <a:r>
              <a:rPr lang="en-US" altLang="zh-CN" dirty="0" smtClean="0">
                <a:ea typeface="宋体" charset="-122"/>
              </a:rPr>
              <a:t>SF-</a:t>
            </a:r>
            <a:r>
              <a:rPr lang="en-US" altLang="zh-CN" dirty="0" err="1" smtClean="0">
                <a:ea typeface="宋体" charset="-122"/>
              </a:rPr>
              <a:t>Dubbo</a:t>
            </a:r>
            <a:r>
              <a:rPr lang="zh-CN" altLang="en-US" dirty="0" smtClean="0">
                <a:ea typeface="宋体" charset="-122"/>
              </a:rPr>
              <a:t>服务开发（傻瓜版）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113669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>
                <a:ea typeface="宋体" charset="-122"/>
              </a:rPr>
              <a:t>涅槃项目组 </a:t>
            </a:r>
            <a:r>
              <a:rPr lang="en-US" altLang="zh-CN" dirty="0" smtClean="0">
                <a:ea typeface="宋体" charset="-122"/>
              </a:rPr>
              <a:t>–</a:t>
            </a:r>
            <a:r>
              <a:rPr lang="zh-CN" altLang="en-US" dirty="0" smtClean="0">
                <a:ea typeface="宋体" charset="-122"/>
              </a:rPr>
              <a:t>（菜鸟）张镐薪</a:t>
            </a:r>
            <a:endParaRPr lang="en-US" altLang="zh-CN" dirty="0">
              <a:ea typeface="宋体" charset="-122"/>
            </a:endParaRPr>
          </a:p>
        </p:txBody>
      </p:sp>
      <p:pic>
        <p:nvPicPr>
          <p:cNvPr id="113670" name="Picture 6" descr="arr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97180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charset="-122"/>
              </a:rPr>
              <a:t>2. </a:t>
            </a:r>
            <a:r>
              <a:rPr lang="en-US" altLang="zh-CN" dirty="0" err="1">
                <a:ea typeface="宋体" charset="-122"/>
              </a:rPr>
              <a:t>DemoService</a:t>
            </a:r>
            <a:r>
              <a:rPr lang="zh-CN" altLang="en-US" dirty="0">
                <a:ea typeface="宋体" charset="-122"/>
              </a:rPr>
              <a:t>示例介绍</a:t>
            </a:r>
            <a:r>
              <a:rPr lang="en-US" altLang="zh-CN" dirty="0">
                <a:ea typeface="宋体" charset="-122"/>
              </a:rPr>
              <a:t>: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371600"/>
            <a:ext cx="7470775" cy="4038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1800" dirty="0" smtClean="0"/>
              <a:t>test-test</a:t>
            </a:r>
            <a:r>
              <a:rPr lang="zh-CN" altLang="en-US" sz="1800" dirty="0" smtClean="0"/>
              <a:t>模块</a:t>
            </a:r>
            <a:r>
              <a:rPr lang="en-US" altLang="zh-CN" sz="1800" dirty="0" smtClean="0"/>
              <a:t>(</a:t>
            </a:r>
            <a:r>
              <a:rPr lang="zh-CN" altLang="en-US" sz="1800" dirty="0" smtClean="0"/>
              <a:t>模拟</a:t>
            </a:r>
            <a:r>
              <a:rPr lang="en-US" altLang="zh-CN" sz="1800" dirty="0" smtClean="0"/>
              <a:t>consumer</a:t>
            </a:r>
            <a:r>
              <a:rPr lang="zh-CN" altLang="en-US" sz="1800" dirty="0" smtClean="0"/>
              <a:t>端</a:t>
            </a:r>
            <a:r>
              <a:rPr lang="en-US" altLang="zh-CN" sz="1800" dirty="0" smtClean="0"/>
              <a:t>)</a:t>
            </a:r>
          </a:p>
          <a:p>
            <a:pPr lvl="1">
              <a:lnSpc>
                <a:spcPct val="80000"/>
              </a:lnSpc>
            </a:pPr>
            <a:r>
              <a:rPr lang="en-US" altLang="zh-CN" sz="1800" dirty="0" err="1" smtClean="0"/>
              <a:t>src</a:t>
            </a:r>
            <a:r>
              <a:rPr lang="en-US" altLang="zh-CN" sz="1800" dirty="0" smtClean="0"/>
              <a:t>/main/java:</a:t>
            </a:r>
          </a:p>
          <a:p>
            <a:pPr lvl="2">
              <a:lnSpc>
                <a:spcPct val="80000"/>
              </a:lnSpc>
            </a:pPr>
            <a:r>
              <a:rPr lang="en-US" altLang="zh-CN" sz="1400" dirty="0" smtClean="0"/>
              <a:t>consumer</a:t>
            </a:r>
            <a:r>
              <a:rPr lang="zh-CN" altLang="en-US" sz="1400" dirty="0"/>
              <a:t> </a:t>
            </a:r>
            <a:r>
              <a:rPr lang="en-US" altLang="zh-CN" sz="1400" dirty="0" smtClean="0"/>
              <a:t>RPC</a:t>
            </a:r>
            <a:r>
              <a:rPr lang="zh-CN" altLang="en-US" sz="1400" dirty="0" smtClean="0"/>
              <a:t>包：</a:t>
            </a:r>
            <a:r>
              <a:rPr lang="en-US" altLang="zh-CN" sz="1400" dirty="0" err="1" smtClean="0"/>
              <a:t>com.sf.framework.test.dubbo.demo</a:t>
            </a:r>
            <a:r>
              <a:rPr lang="zh-CN" altLang="en-US" sz="1400" dirty="0" smtClean="0"/>
              <a:t>，在本例中，调用远程</a:t>
            </a:r>
            <a:r>
              <a:rPr lang="en-US" altLang="zh-CN" sz="1400" dirty="0" err="1"/>
              <a:t>demoService</a:t>
            </a:r>
            <a:r>
              <a:rPr lang="zh-CN" altLang="en-US" sz="1400" dirty="0" smtClean="0"/>
              <a:t>的</a:t>
            </a:r>
            <a:r>
              <a:rPr lang="en-US" altLang="zh-CN" sz="1400" dirty="0" err="1" smtClean="0"/>
              <a:t>sayHello</a:t>
            </a:r>
            <a:r>
              <a:rPr lang="zh-CN" altLang="en-US" sz="1400" dirty="0" smtClean="0"/>
              <a:t>方法和</a:t>
            </a:r>
            <a:r>
              <a:rPr lang="en-US" altLang="zh-CN" sz="1400" dirty="0" smtClean="0"/>
              <a:t>echo</a:t>
            </a:r>
            <a:r>
              <a:rPr lang="zh-CN" altLang="en-US" sz="1400" dirty="0" smtClean="0"/>
              <a:t>方法的类</a:t>
            </a:r>
            <a:r>
              <a:rPr lang="en-US" altLang="zh-CN" sz="1400" dirty="0" smtClean="0"/>
              <a:t>DemoAction.java</a:t>
            </a:r>
            <a:r>
              <a:rPr lang="zh-CN" altLang="en-US" sz="1400" dirty="0" smtClean="0"/>
              <a:t>就保存在这个包中。</a:t>
            </a:r>
            <a:endParaRPr lang="en-US" altLang="zh-CN" sz="1400" dirty="0" smtClean="0"/>
          </a:p>
          <a:p>
            <a:pPr lvl="1">
              <a:lnSpc>
                <a:spcPct val="80000"/>
              </a:lnSpc>
            </a:pPr>
            <a:r>
              <a:rPr lang="en-US" altLang="zh-CN" sz="1800" dirty="0" err="1" smtClean="0"/>
              <a:t>src</a:t>
            </a:r>
            <a:r>
              <a:rPr lang="en-US" altLang="zh-CN" sz="1800" dirty="0" smtClean="0"/>
              <a:t>/main/resources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lvl="2">
              <a:lnSpc>
                <a:spcPct val="80000"/>
              </a:lnSpc>
            </a:pPr>
            <a:r>
              <a:rPr lang="en-US" altLang="zh-CN" sz="1400" dirty="0"/>
              <a:t>spring</a:t>
            </a:r>
            <a:r>
              <a:rPr lang="zh-CN" altLang="en-US" sz="1400" dirty="0"/>
              <a:t>配置</a:t>
            </a:r>
            <a:r>
              <a:rPr lang="zh-CN" altLang="en-US" sz="1400" dirty="0" smtClean="0"/>
              <a:t>：</a:t>
            </a:r>
            <a:endParaRPr lang="en-US" altLang="zh-CN" sz="1400" dirty="0"/>
          </a:p>
          <a:p>
            <a:pPr lvl="3">
              <a:lnSpc>
                <a:spcPct val="80000"/>
              </a:lnSpc>
            </a:pPr>
            <a:r>
              <a:rPr lang="en-US" altLang="zh-CN" sz="1200" dirty="0" smtClean="0"/>
              <a:t>dubbo-demo-action.xml </a:t>
            </a:r>
            <a:r>
              <a:rPr lang="zh-CN" altLang="en-US" sz="1200" dirty="0" smtClean="0"/>
              <a:t>生成</a:t>
            </a:r>
            <a:r>
              <a:rPr lang="en-US" altLang="zh-CN" sz="1200" dirty="0" err="1" smtClean="0"/>
              <a:t>DemoAction</a:t>
            </a:r>
            <a:r>
              <a:rPr lang="zh-CN" altLang="en-US" sz="1200" dirty="0" smtClean="0"/>
              <a:t>的调用其</a:t>
            </a:r>
            <a:r>
              <a:rPr lang="en-US" altLang="zh-CN" sz="1200" dirty="0" smtClean="0"/>
              <a:t>start</a:t>
            </a:r>
            <a:r>
              <a:rPr lang="zh-CN" altLang="en-US" sz="1200" dirty="0" smtClean="0"/>
              <a:t>作为初始化方法的</a:t>
            </a:r>
            <a:r>
              <a:rPr lang="en-US" altLang="zh-CN" sz="1200" dirty="0" smtClean="0"/>
              <a:t>bean</a:t>
            </a:r>
            <a:endParaRPr lang="en-US" altLang="zh-CN" sz="1200" dirty="0"/>
          </a:p>
          <a:p>
            <a:pPr lvl="3">
              <a:lnSpc>
                <a:spcPct val="80000"/>
              </a:lnSpc>
            </a:pPr>
            <a:r>
              <a:rPr lang="en-US" altLang="zh-CN" sz="1200" dirty="0" smtClean="0"/>
              <a:t>dubbo-demo-consumer.xml </a:t>
            </a:r>
            <a:r>
              <a:rPr lang="zh-CN" altLang="en-US" sz="1200" dirty="0" smtClean="0"/>
              <a:t>配置远程调用的</a:t>
            </a:r>
            <a:r>
              <a:rPr lang="en-US" altLang="zh-CN" sz="1200" dirty="0" err="1" smtClean="0"/>
              <a:t>dubbo</a:t>
            </a:r>
            <a:r>
              <a:rPr lang="en-US" altLang="zh-CN" sz="1200" dirty="0" smtClean="0"/>
              <a:t> service</a:t>
            </a:r>
            <a:r>
              <a:rPr lang="zh-CN" altLang="en-US" sz="1200" dirty="0" smtClean="0"/>
              <a:t>，在本例中调用</a:t>
            </a:r>
            <a:r>
              <a:rPr lang="en-US" altLang="zh-CN" sz="1200" dirty="0" err="1"/>
              <a:t>demoService</a:t>
            </a:r>
            <a:endParaRPr lang="en-US" altLang="zh-CN" sz="1200" dirty="0"/>
          </a:p>
          <a:p>
            <a:pPr lvl="2">
              <a:lnSpc>
                <a:spcPct val="80000"/>
              </a:lnSpc>
            </a:pPr>
            <a:r>
              <a:rPr lang="en-US" altLang="zh-CN" sz="1400" dirty="0" err="1"/>
              <a:t>dubbo.properties</a:t>
            </a:r>
            <a:r>
              <a:rPr lang="zh-CN" altLang="en-US" sz="1400" dirty="0"/>
              <a:t>：</a:t>
            </a:r>
            <a:r>
              <a:rPr lang="en-US" altLang="zh-CN" sz="1400" dirty="0" err="1"/>
              <a:t>dubbo</a:t>
            </a:r>
            <a:r>
              <a:rPr lang="zh-CN" altLang="en-US" sz="1400" dirty="0"/>
              <a:t>环境配置</a:t>
            </a:r>
            <a:endParaRPr lang="en-US" altLang="zh-CN" sz="1400" dirty="0"/>
          </a:p>
          <a:p>
            <a:pPr lvl="2">
              <a:lnSpc>
                <a:spcPct val="80000"/>
              </a:lnSpc>
            </a:pPr>
            <a:r>
              <a:rPr lang="en-US" altLang="zh-CN" sz="1400" dirty="0" smtClean="0"/>
              <a:t>log4j.xml</a:t>
            </a:r>
            <a:r>
              <a:rPr lang="zh-CN" altLang="en-US" sz="1400" dirty="0"/>
              <a:t>：日志记录</a:t>
            </a:r>
            <a:r>
              <a:rPr lang="zh-CN" altLang="en-US" sz="1400" dirty="0" smtClean="0"/>
              <a:t>配置</a:t>
            </a:r>
            <a:endParaRPr lang="en-US" altLang="zh-CN" sz="1400" dirty="0" smtClean="0"/>
          </a:p>
          <a:p>
            <a:pPr lvl="1">
              <a:lnSpc>
                <a:spcPct val="80000"/>
              </a:lnSpc>
            </a:pPr>
            <a:r>
              <a:rPr lang="en-US" altLang="zh-CN" sz="1800" dirty="0" err="1" smtClean="0"/>
              <a:t>src</a:t>
            </a:r>
            <a:r>
              <a:rPr lang="en-US" altLang="zh-CN" sz="1800" dirty="0" smtClean="0"/>
              <a:t>/test/java</a:t>
            </a:r>
            <a:r>
              <a:rPr lang="zh-CN" altLang="en-US" sz="1800" dirty="0" smtClean="0"/>
              <a:t>生成测试</a:t>
            </a:r>
            <a:r>
              <a:rPr lang="en-US" altLang="zh-CN" sz="1800" dirty="0" smtClean="0"/>
              <a:t>consumer</a:t>
            </a:r>
            <a:r>
              <a:rPr lang="zh-CN" altLang="en-US" sz="1800" dirty="0" smtClean="0"/>
              <a:t>端，和</a:t>
            </a:r>
            <a:r>
              <a:rPr lang="en-US" altLang="zh-CN" sz="1800" dirty="0" smtClean="0"/>
              <a:t>provider</a:t>
            </a:r>
            <a:r>
              <a:rPr lang="zh-CN" altLang="en-US" sz="1800" dirty="0" smtClean="0"/>
              <a:t>端类似。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97171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charset="-122"/>
              </a:rPr>
              <a:t>2. </a:t>
            </a:r>
            <a:r>
              <a:rPr lang="en-US" altLang="zh-CN" dirty="0" err="1">
                <a:ea typeface="宋体" charset="-122"/>
              </a:rPr>
              <a:t>DemoService</a:t>
            </a:r>
            <a:r>
              <a:rPr lang="zh-CN" altLang="en-US" dirty="0">
                <a:ea typeface="宋体" charset="-122"/>
              </a:rPr>
              <a:t>示例介绍</a:t>
            </a:r>
            <a:r>
              <a:rPr lang="en-US" altLang="zh-CN" dirty="0">
                <a:ea typeface="宋体" charset="-122"/>
              </a:rPr>
              <a:t>: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2054696"/>
            <a:ext cx="7470775" cy="4038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1800" dirty="0" smtClean="0"/>
              <a:t>test-test</a:t>
            </a:r>
            <a:r>
              <a:rPr lang="zh-CN" altLang="en-US" sz="1800" dirty="0" smtClean="0"/>
              <a:t>模块 </a:t>
            </a:r>
            <a:r>
              <a:rPr lang="en-US" altLang="zh-CN" sz="1800" dirty="0" smtClean="0"/>
              <a:t>– </a:t>
            </a:r>
            <a:r>
              <a:rPr lang="zh-CN" altLang="en-US" sz="1800" dirty="0"/>
              <a:t>运行</a:t>
            </a:r>
            <a:r>
              <a:rPr lang="zh-CN" altLang="en-US" sz="1800" dirty="0" smtClean="0"/>
              <a:t>原理</a:t>
            </a:r>
            <a:endParaRPr lang="en-US" altLang="zh-CN" sz="1800" dirty="0" smtClean="0"/>
          </a:p>
        </p:txBody>
      </p:sp>
      <p:pic>
        <p:nvPicPr>
          <p:cNvPr id="2" name="图片 1" descr="MyEclipse Java Enterprise - test-test/src/test/java/com/sf/framework/test/demo/DemoClientMain.java - MyEclipse Enterprise Workbench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6" t="12921" r="39288" b="70746"/>
          <a:stretch/>
        </p:blipFill>
        <p:spPr>
          <a:xfrm>
            <a:off x="698298" y="2711898"/>
            <a:ext cx="2698046" cy="1120091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 bwMode="auto">
          <a:xfrm>
            <a:off x="1327241" y="2456591"/>
            <a:ext cx="1440160" cy="255307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900" dirty="0"/>
              <a:t>DemoClientMain.java</a:t>
            </a:r>
            <a:endParaRPr lang="zh-CN" altLang="en-US" sz="900" dirty="0"/>
          </a:p>
        </p:txBody>
      </p:sp>
      <p:sp>
        <p:nvSpPr>
          <p:cNvPr id="4" name="右箭头 3"/>
          <p:cNvSpPr/>
          <p:nvPr/>
        </p:nvSpPr>
        <p:spPr bwMode="auto">
          <a:xfrm>
            <a:off x="323528" y="2552576"/>
            <a:ext cx="481250" cy="56941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700" b="1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开始</a:t>
            </a:r>
          </a:p>
        </p:txBody>
      </p:sp>
      <p:sp>
        <p:nvSpPr>
          <p:cNvPr id="7" name="圆角矩形 6"/>
          <p:cNvSpPr/>
          <p:nvPr/>
        </p:nvSpPr>
        <p:spPr bwMode="auto">
          <a:xfrm>
            <a:off x="3491880" y="2347900"/>
            <a:ext cx="3168352" cy="154817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container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服务运行容器</a:t>
            </a:r>
            <a:endParaRPr kumimoji="0" lang="en-US" altLang="zh-CN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171450" indent="-171450" algn="l">
              <a:buFont typeface="Arial" pitchFamily="34" charset="0"/>
              <a:buChar char="•"/>
            </a:pPr>
            <a:r>
              <a:rPr lang="zh-CN" altLang="en-US" sz="1000" b="0" dirty="0" smtClean="0"/>
              <a:t>读取</a:t>
            </a:r>
            <a:r>
              <a:rPr lang="en-US" altLang="zh-CN" sz="1000" b="0" dirty="0" err="1"/>
              <a:t>dubbo.properties</a:t>
            </a:r>
            <a:r>
              <a:rPr lang="zh-CN" altLang="en-US" sz="1000" b="0" dirty="0" smtClean="0"/>
              <a:t>配置</a:t>
            </a:r>
            <a:r>
              <a:rPr lang="en-US" altLang="zh-CN" sz="1000" b="0" dirty="0" smtClean="0"/>
              <a:t/>
            </a:r>
            <a:br>
              <a:rPr lang="en-US" altLang="zh-CN" sz="1000" b="0" dirty="0" smtClean="0"/>
            </a:br>
            <a:r>
              <a:rPr lang="zh-CN" altLang="en-US" sz="1000" b="0" dirty="0" smtClean="0"/>
              <a:t>（在本例中，根据配置，只需加载</a:t>
            </a:r>
            <a:r>
              <a:rPr lang="en-US" altLang="zh-CN" sz="1000" b="0" dirty="0" smtClean="0"/>
              <a:t>spring</a:t>
            </a:r>
            <a:r>
              <a:rPr lang="zh-CN" altLang="en-US" sz="1000" b="0" dirty="0" smtClean="0"/>
              <a:t>和</a:t>
            </a:r>
            <a:r>
              <a:rPr lang="en-US" altLang="zh-CN" sz="1000" b="0" dirty="0" smtClean="0"/>
              <a:t>log4j</a:t>
            </a:r>
            <a:r>
              <a:rPr lang="zh-CN" altLang="en-US" sz="1000" b="0" dirty="0" smtClean="0"/>
              <a:t>）</a:t>
            </a:r>
            <a:endParaRPr lang="en-US" altLang="zh-CN" sz="1000" b="0" dirty="0" smtClean="0"/>
          </a:p>
          <a:p>
            <a:pPr marL="171450" indent="-171450" algn="l">
              <a:buFont typeface="Arial" pitchFamily="34" charset="0"/>
              <a:buChar char="•"/>
            </a:pPr>
            <a:r>
              <a:rPr lang="zh-CN" altLang="en-US" sz="1000" b="0" dirty="0" smtClean="0"/>
              <a:t>加载</a:t>
            </a:r>
            <a:r>
              <a:rPr lang="en-US" altLang="zh-CN" sz="1000" b="0" dirty="0" smtClean="0"/>
              <a:t>spring</a:t>
            </a:r>
            <a:r>
              <a:rPr lang="zh-CN" altLang="en-US" sz="1000" b="0" dirty="0" smtClean="0"/>
              <a:t>配置</a:t>
            </a:r>
            <a:r>
              <a:rPr lang="zh-CN" altLang="en-US" sz="1000" b="0" dirty="0"/>
              <a:t>，</a:t>
            </a:r>
            <a:r>
              <a:rPr lang="zh-CN" altLang="en-US" sz="1000" b="0" dirty="0" smtClean="0"/>
              <a:t>在本例中为</a:t>
            </a:r>
            <a:r>
              <a:rPr lang="en-US" altLang="zh-CN" sz="1000" b="0" dirty="0" smtClean="0"/>
              <a:t> </a:t>
            </a:r>
          </a:p>
          <a:p>
            <a:pPr marL="628650" lvl="1" indent="-171450" algn="l">
              <a:buFont typeface="Arial" pitchFamily="34" charset="0"/>
              <a:buChar char="•"/>
            </a:pPr>
            <a:r>
              <a:rPr lang="en-US" altLang="zh-CN" sz="1000" b="0" dirty="0"/>
              <a:t>dubbo-demo-action.xml </a:t>
            </a:r>
            <a:endParaRPr lang="en-US" altLang="zh-CN" sz="1000" b="0" dirty="0" smtClean="0"/>
          </a:p>
          <a:p>
            <a:pPr marL="628650" lvl="1" indent="-171450" algn="l">
              <a:buFont typeface="Arial" pitchFamily="34" charset="0"/>
              <a:buChar char="•"/>
            </a:pPr>
            <a:r>
              <a:rPr lang="en-US" altLang="zh-CN" sz="1000" b="0" dirty="0"/>
              <a:t>dubbo-demo-consumer.xml </a:t>
            </a:r>
            <a:endParaRPr lang="en-US" altLang="zh-CN" sz="1000" b="0" dirty="0" smtClean="0"/>
          </a:p>
          <a:p>
            <a:pPr marL="171450" indent="-171450" algn="l">
              <a:buFont typeface="Arial" pitchFamily="34" charset="0"/>
              <a:buChar char="•"/>
            </a:pP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加载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log4j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配置</a:t>
            </a:r>
          </a:p>
          <a:p>
            <a:pPr marL="171450" indent="-171450" algn="l">
              <a:buFont typeface="Arial" pitchFamily="34" charset="0"/>
              <a:buChar char="•"/>
            </a:pPr>
            <a:r>
              <a:rPr lang="zh-CN" altLang="en-US" sz="1000" b="0" dirty="0" smtClean="0"/>
              <a:t>发布并注册</a:t>
            </a:r>
            <a:r>
              <a:rPr lang="en-US" altLang="zh-CN" sz="1000" b="0" dirty="0" smtClean="0"/>
              <a:t>application</a:t>
            </a:r>
            <a:r>
              <a:rPr lang="zh-CN" altLang="en-US" sz="1000" b="0" dirty="0"/>
              <a:t>，实例化</a:t>
            </a:r>
            <a:r>
              <a:rPr lang="en-US" altLang="zh-CN" sz="1000" b="0" dirty="0" smtClean="0"/>
              <a:t>beans</a:t>
            </a:r>
            <a:endParaRPr lang="zh-CN" altLang="en-US" sz="1000" b="0" dirty="0"/>
          </a:p>
        </p:txBody>
      </p:sp>
      <p:cxnSp>
        <p:nvCxnSpPr>
          <p:cNvPr id="8" name="直接箭头连接符 7"/>
          <p:cNvCxnSpPr>
            <a:endCxn id="7" idx="1"/>
          </p:cNvCxnSpPr>
          <p:nvPr/>
        </p:nvCxnSpPr>
        <p:spPr bwMode="auto">
          <a:xfrm flipV="1">
            <a:off x="3302621" y="3121986"/>
            <a:ext cx="189259" cy="273988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MyEclipse Java Enterprise - test-test/src/main/resources/META-INF/spring/dubbo-demo-action.xml - MyEclipse Enterprise Workbench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4" t="45916" r="49258" b="49278"/>
          <a:stretch/>
        </p:blipFill>
        <p:spPr>
          <a:xfrm>
            <a:off x="323528" y="4286553"/>
            <a:ext cx="3833210" cy="329599"/>
          </a:xfrm>
          <a:prstGeom prst="rect">
            <a:avLst/>
          </a:prstGeom>
        </p:spPr>
      </p:pic>
      <p:sp>
        <p:nvSpPr>
          <p:cNvPr id="15" name="圆角矩形 14"/>
          <p:cNvSpPr/>
          <p:nvPr/>
        </p:nvSpPr>
        <p:spPr bwMode="auto">
          <a:xfrm>
            <a:off x="1425423" y="4031245"/>
            <a:ext cx="1629419" cy="255307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900" dirty="0"/>
              <a:t>dubbo-demo-action.xml </a:t>
            </a:r>
          </a:p>
        </p:txBody>
      </p:sp>
      <p:pic>
        <p:nvPicPr>
          <p:cNvPr id="13" name="图片 12" descr="MyEclipse Java Enterprise - test-test/src/main/resources/META-INF/spring/dubbo-demo-consumer.xml - MyEclipse Enterprise Workbench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4" t="45916" r="34411" b="52164"/>
          <a:stretch/>
        </p:blipFill>
        <p:spPr>
          <a:xfrm>
            <a:off x="251520" y="5132588"/>
            <a:ext cx="5152736" cy="131636"/>
          </a:xfrm>
          <a:prstGeom prst="rect">
            <a:avLst/>
          </a:prstGeom>
        </p:spPr>
      </p:pic>
      <p:sp>
        <p:nvSpPr>
          <p:cNvPr id="17" name="圆角矩形 16"/>
          <p:cNvSpPr/>
          <p:nvPr/>
        </p:nvSpPr>
        <p:spPr bwMode="auto">
          <a:xfrm>
            <a:off x="1979712" y="4877281"/>
            <a:ext cx="1982758" cy="255307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900" dirty="0"/>
              <a:t>dubbo-demo-consumer.xml</a:t>
            </a:r>
          </a:p>
        </p:txBody>
      </p:sp>
      <p:cxnSp>
        <p:nvCxnSpPr>
          <p:cNvPr id="16" name="直接箭头连接符 15"/>
          <p:cNvCxnSpPr/>
          <p:nvPr/>
        </p:nvCxnSpPr>
        <p:spPr bwMode="auto">
          <a:xfrm flipV="1">
            <a:off x="1547664" y="4451352"/>
            <a:ext cx="792088" cy="747054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 bwMode="auto">
          <a:xfrm flipV="1">
            <a:off x="2274435" y="3271943"/>
            <a:ext cx="2009533" cy="728862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 bwMode="auto">
          <a:xfrm flipV="1">
            <a:off x="2994492" y="3464024"/>
            <a:ext cx="1289476" cy="1395796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2" name="图片 21" descr="MyEclipse Java Enterprise - test-test/src/main/java/com/sf/framework/test/dubbo/demo/DemoAction.java - MyEclipse Enterprise Workbench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7" t="13608" r="35470" b="45053"/>
          <a:stretch/>
        </p:blipFill>
        <p:spPr>
          <a:xfrm>
            <a:off x="5220072" y="3918305"/>
            <a:ext cx="3519848" cy="1883030"/>
          </a:xfrm>
          <a:prstGeom prst="rect">
            <a:avLst/>
          </a:prstGeom>
        </p:spPr>
      </p:pic>
      <p:cxnSp>
        <p:nvCxnSpPr>
          <p:cNvPr id="26" name="直接箭头连接符 25"/>
          <p:cNvCxnSpPr/>
          <p:nvPr/>
        </p:nvCxnSpPr>
        <p:spPr bwMode="auto">
          <a:xfrm>
            <a:off x="4015207" y="4404467"/>
            <a:ext cx="1876546" cy="430691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圆角矩形 28"/>
          <p:cNvSpPr/>
          <p:nvPr/>
        </p:nvSpPr>
        <p:spPr bwMode="auto">
          <a:xfrm>
            <a:off x="6381310" y="3636374"/>
            <a:ext cx="1629419" cy="255307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900" dirty="0"/>
              <a:t>DemoAction.java</a:t>
            </a:r>
          </a:p>
        </p:txBody>
      </p:sp>
      <p:pic>
        <p:nvPicPr>
          <p:cNvPr id="27" name="图片 26" descr="MyEclipse Java Enterprise - D:/user/862911/我的文档/sf-dubbo/test/test-test/src/main/resources/dubbo.properties - MyEclipse Enterprise Workbench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1" t="13471" r="40636" b="65636"/>
          <a:stretch/>
        </p:blipFill>
        <p:spPr>
          <a:xfrm>
            <a:off x="6351361" y="1492069"/>
            <a:ext cx="2510227" cy="1432875"/>
          </a:xfrm>
          <a:prstGeom prst="rect">
            <a:avLst/>
          </a:prstGeom>
        </p:spPr>
      </p:pic>
      <p:sp>
        <p:nvSpPr>
          <p:cNvPr id="32" name="圆角矩形 31"/>
          <p:cNvSpPr/>
          <p:nvPr/>
        </p:nvSpPr>
        <p:spPr bwMode="auto">
          <a:xfrm>
            <a:off x="6804248" y="1223631"/>
            <a:ext cx="1440160" cy="255307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900" dirty="0" err="1"/>
              <a:t>dubbo.properties</a:t>
            </a: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205095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charset="-122"/>
              </a:rPr>
              <a:t>2. </a:t>
            </a:r>
            <a:r>
              <a:rPr lang="en-US" altLang="zh-CN" dirty="0" err="1">
                <a:ea typeface="宋体" charset="-122"/>
              </a:rPr>
              <a:t>DemoService</a:t>
            </a:r>
            <a:r>
              <a:rPr lang="zh-CN" altLang="en-US" dirty="0">
                <a:ea typeface="宋体" charset="-122"/>
              </a:rPr>
              <a:t>示例介绍</a:t>
            </a:r>
            <a:r>
              <a:rPr lang="en-US" altLang="zh-CN" dirty="0">
                <a:ea typeface="宋体" charset="-122"/>
              </a:rPr>
              <a:t>:</a:t>
            </a:r>
          </a:p>
        </p:txBody>
      </p:sp>
      <p:sp>
        <p:nvSpPr>
          <p:cNvPr id="21" name="圆角矩形 20"/>
          <p:cNvSpPr/>
          <p:nvPr/>
        </p:nvSpPr>
        <p:spPr bwMode="auto">
          <a:xfrm>
            <a:off x="794075" y="1196752"/>
            <a:ext cx="3322601" cy="367553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200" b="0" dirty="0" smtClean="0"/>
              <a:t>在</a:t>
            </a:r>
            <a:r>
              <a:rPr lang="en-US" altLang="zh-CN" sz="1200" b="0" dirty="0" smtClean="0"/>
              <a:t>consumer application</a:t>
            </a:r>
            <a:r>
              <a:rPr lang="zh-CN" altLang="en-US" sz="1200" b="0" dirty="0" smtClean="0"/>
              <a:t>启动后</a:t>
            </a:r>
            <a:endParaRPr lang="zh-CN" altLang="en-US" sz="1200" b="0" dirty="0"/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75" y="1564305"/>
            <a:ext cx="7864707" cy="223590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 bwMode="auto">
          <a:xfrm>
            <a:off x="794074" y="2204864"/>
            <a:ext cx="7810373" cy="10801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304" y="4077072"/>
            <a:ext cx="6804248" cy="908052"/>
          </a:xfrm>
          <a:prstGeom prst="rect">
            <a:avLst/>
          </a:prstGeom>
        </p:spPr>
      </p:pic>
      <p:cxnSp>
        <p:nvCxnSpPr>
          <p:cNvPr id="7" name="直接箭头连接符 6"/>
          <p:cNvCxnSpPr>
            <a:endCxn id="5" idx="0"/>
          </p:cNvCxnSpPr>
          <p:nvPr/>
        </p:nvCxnSpPr>
        <p:spPr bwMode="auto">
          <a:xfrm flipH="1">
            <a:off x="4726428" y="2312876"/>
            <a:ext cx="997700" cy="1764196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78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74" y="1772816"/>
            <a:ext cx="7799043" cy="2922884"/>
          </a:xfrm>
          <a:prstGeom prst="rect">
            <a:avLst/>
          </a:prstGeom>
        </p:spPr>
      </p:pic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charset="-122"/>
              </a:rPr>
              <a:t>2. </a:t>
            </a:r>
            <a:r>
              <a:rPr lang="en-US" altLang="zh-CN" dirty="0" err="1">
                <a:ea typeface="宋体" charset="-122"/>
              </a:rPr>
              <a:t>DemoService</a:t>
            </a:r>
            <a:r>
              <a:rPr lang="zh-CN" altLang="en-US" dirty="0">
                <a:ea typeface="宋体" charset="-122"/>
              </a:rPr>
              <a:t>示例介绍</a:t>
            </a:r>
            <a:r>
              <a:rPr lang="en-US" altLang="zh-CN" dirty="0">
                <a:ea typeface="宋体" charset="-122"/>
              </a:rPr>
              <a:t>:</a:t>
            </a:r>
          </a:p>
        </p:txBody>
      </p:sp>
      <p:sp>
        <p:nvSpPr>
          <p:cNvPr id="21" name="圆角矩形 20"/>
          <p:cNvSpPr/>
          <p:nvPr/>
        </p:nvSpPr>
        <p:spPr bwMode="auto">
          <a:xfrm>
            <a:off x="794075" y="1414238"/>
            <a:ext cx="3322601" cy="367553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200" b="0" dirty="0" err="1" smtClean="0"/>
              <a:t>DemoService</a:t>
            </a:r>
            <a:endParaRPr lang="zh-CN" altLang="en-US" sz="1200" b="0" dirty="0"/>
          </a:p>
        </p:txBody>
      </p:sp>
      <p:sp>
        <p:nvSpPr>
          <p:cNvPr id="17" name="矩形 16"/>
          <p:cNvSpPr/>
          <p:nvPr/>
        </p:nvSpPr>
        <p:spPr bwMode="auto">
          <a:xfrm>
            <a:off x="683568" y="3429000"/>
            <a:ext cx="7909549" cy="18002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6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charset="-122"/>
              </a:rPr>
              <a:t>2. </a:t>
            </a:r>
            <a:r>
              <a:rPr lang="en-US" altLang="zh-CN" dirty="0" err="1">
                <a:ea typeface="宋体" charset="-122"/>
              </a:rPr>
              <a:t>DemoService</a:t>
            </a:r>
            <a:r>
              <a:rPr lang="zh-CN" altLang="en-US" dirty="0">
                <a:ea typeface="宋体" charset="-122"/>
              </a:rPr>
              <a:t>示例介绍</a:t>
            </a:r>
            <a:r>
              <a:rPr lang="en-US" altLang="zh-CN" dirty="0">
                <a:ea typeface="宋体" charset="-122"/>
              </a:rPr>
              <a:t>: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3633" y="2028431"/>
            <a:ext cx="7470775" cy="4038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zh-CN" altLang="en-US" sz="1800" dirty="0" smtClean="0"/>
              <a:t>运行结果：</a:t>
            </a:r>
            <a:endParaRPr lang="en-US" altLang="zh-CN" sz="1800" dirty="0"/>
          </a:p>
        </p:txBody>
      </p:sp>
      <p:sp>
        <p:nvSpPr>
          <p:cNvPr id="4" name="圆角矩形 3"/>
          <p:cNvSpPr/>
          <p:nvPr/>
        </p:nvSpPr>
        <p:spPr bwMode="auto">
          <a:xfrm>
            <a:off x="1678652" y="3874375"/>
            <a:ext cx="1872208" cy="346713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provider</a:t>
            </a:r>
            <a:r>
              <a:rPr kumimoji="0" lang="zh-CN" altLang="en-US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端</a:t>
            </a:r>
          </a:p>
        </p:txBody>
      </p:sp>
      <p:sp>
        <p:nvSpPr>
          <p:cNvPr id="5" name="圆角矩形 4"/>
          <p:cNvSpPr/>
          <p:nvPr/>
        </p:nvSpPr>
        <p:spPr bwMode="auto">
          <a:xfrm>
            <a:off x="5756606" y="3853418"/>
            <a:ext cx="1872208" cy="346713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consumer</a:t>
            </a:r>
            <a:r>
              <a:rPr kumimoji="0" lang="zh-CN" altLang="en-US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端</a:t>
            </a:r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2"/>
          <a:stretch/>
        </p:blipFill>
        <p:spPr>
          <a:xfrm>
            <a:off x="538514" y="2827779"/>
            <a:ext cx="4152484" cy="1058425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312" y="2816788"/>
            <a:ext cx="3926796" cy="105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6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143000" y="2895600"/>
            <a:ext cx="8001000" cy="1143000"/>
          </a:xfrm>
        </p:spPr>
        <p:txBody>
          <a:bodyPr/>
          <a:lstStyle/>
          <a:p>
            <a:r>
              <a:rPr lang="en-US" altLang="zh-CN" dirty="0" smtClean="0">
                <a:ea typeface="宋体" charset="-122"/>
              </a:rPr>
              <a:t>Part 2 </a:t>
            </a:r>
            <a:r>
              <a:rPr lang="zh-CN" altLang="en-US" dirty="0" smtClean="0">
                <a:ea typeface="宋体" charset="-122"/>
              </a:rPr>
              <a:t>示例</a:t>
            </a:r>
            <a:r>
              <a:rPr lang="zh-CN" altLang="en-US" dirty="0">
                <a:ea typeface="宋体" charset="-122"/>
              </a:rPr>
              <a:t>服务</a:t>
            </a:r>
            <a:r>
              <a:rPr lang="zh-CN" altLang="en-US" dirty="0" smtClean="0">
                <a:ea typeface="宋体" charset="-122"/>
              </a:rPr>
              <a:t>实现</a:t>
            </a:r>
            <a:endParaRPr lang="en-US" altLang="zh-CN" dirty="0">
              <a:ea typeface="宋体" charset="-122"/>
            </a:endParaRPr>
          </a:p>
        </p:txBody>
      </p:sp>
      <p:pic>
        <p:nvPicPr>
          <p:cNvPr id="113670" name="Picture 6" descr="arr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97180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45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MyEclipse Java Enterprise - test-service/src/main/java/com/sf/framework/test/dubbo/service/demo/DemoServiceImpl2.java - MyEclipse Enterprise Workbench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" t="13333" r="37273" b="49873"/>
          <a:stretch/>
        </p:blipFill>
        <p:spPr>
          <a:xfrm>
            <a:off x="513565" y="2276872"/>
            <a:ext cx="5490359" cy="2523355"/>
          </a:xfrm>
          <a:prstGeom prst="rect">
            <a:avLst/>
          </a:prstGeom>
        </p:spPr>
      </p:pic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charset="-122"/>
              </a:rPr>
              <a:t>1.</a:t>
            </a:r>
            <a:r>
              <a:rPr lang="zh-CN" altLang="en-US" dirty="0" smtClean="0">
                <a:ea typeface="宋体" charset="-122"/>
              </a:rPr>
              <a:t>服务分组</a:t>
            </a:r>
            <a:r>
              <a:rPr lang="en-US" altLang="zh-CN" dirty="0" smtClean="0">
                <a:ea typeface="宋体" charset="-122"/>
              </a:rPr>
              <a:t>: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371600"/>
            <a:ext cx="7470775" cy="4038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zh-CN" altLang="zh-CN" sz="1600" b="0" dirty="0"/>
              <a:t>当一个接口有多种实现时，可以用</a:t>
            </a:r>
            <a:r>
              <a:rPr lang="en-US" altLang="zh-CN" sz="1600" b="0" dirty="0"/>
              <a:t>group</a:t>
            </a:r>
            <a:r>
              <a:rPr lang="zh-CN" altLang="zh-CN" sz="1600" b="0" dirty="0"/>
              <a:t>区分</a:t>
            </a:r>
            <a:r>
              <a:rPr lang="zh-CN" altLang="zh-CN" sz="1600" b="0" dirty="0" smtClean="0"/>
              <a:t>。</a:t>
            </a:r>
            <a:endParaRPr lang="en-US" altLang="zh-CN" sz="3200" b="0" dirty="0">
              <a:ea typeface="宋体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1600" b="0" dirty="0"/>
              <a:t>在本例</a:t>
            </a:r>
            <a:r>
              <a:rPr lang="zh-CN" altLang="en-US" sz="1600" b="0" dirty="0" smtClean="0"/>
              <a:t>中：</a:t>
            </a:r>
            <a:endParaRPr lang="en-US" altLang="zh-CN" sz="1600" b="0" dirty="0" smtClean="0"/>
          </a:p>
          <a:p>
            <a:pPr lvl="1">
              <a:lnSpc>
                <a:spcPct val="80000"/>
              </a:lnSpc>
            </a:pPr>
            <a:r>
              <a:rPr lang="en-US" altLang="zh-CN" sz="1600" dirty="0" smtClean="0"/>
              <a:t>1. </a:t>
            </a:r>
            <a:r>
              <a:rPr lang="zh-CN" altLang="en-US" sz="1600" dirty="0" smtClean="0"/>
              <a:t>在</a:t>
            </a:r>
            <a:r>
              <a:rPr lang="en-US" altLang="zh-CN" sz="1600" dirty="0" err="1" smtClean="0"/>
              <a:t>com.sf.framework.test.dubbo.service.demo</a:t>
            </a:r>
            <a:r>
              <a:rPr lang="zh-CN" altLang="en-US" sz="1600" dirty="0" smtClean="0"/>
              <a:t>包（将服务对客户端隐式实现）中新建</a:t>
            </a:r>
            <a:r>
              <a:rPr lang="en-US" altLang="zh-CN" sz="1600" dirty="0" smtClean="0"/>
              <a:t>DemoServiceImpl2.java</a:t>
            </a:r>
            <a:r>
              <a:rPr lang="zh-CN" altLang="en-US" sz="1600" dirty="0" smtClean="0"/>
              <a:t>实现</a:t>
            </a:r>
            <a:r>
              <a:rPr lang="en-US" altLang="zh-CN" sz="1600" dirty="0" err="1" smtClean="0"/>
              <a:t>DemoService</a:t>
            </a:r>
            <a:r>
              <a:rPr lang="zh-CN" altLang="en-US" sz="1600" dirty="0" smtClean="0"/>
              <a:t>接口</a:t>
            </a:r>
            <a:endParaRPr lang="en-US" altLang="zh-CN" sz="1600" b="0" dirty="0"/>
          </a:p>
        </p:txBody>
      </p:sp>
      <p:cxnSp>
        <p:nvCxnSpPr>
          <p:cNvPr id="9" name="直接箭头连接符 8"/>
          <p:cNvCxnSpPr>
            <a:endCxn id="10" idx="1"/>
          </p:cNvCxnSpPr>
          <p:nvPr/>
        </p:nvCxnSpPr>
        <p:spPr bwMode="auto">
          <a:xfrm flipV="1">
            <a:off x="4499992" y="2816933"/>
            <a:ext cx="1722325" cy="152928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 bwMode="auto">
          <a:xfrm>
            <a:off x="6222317" y="2276873"/>
            <a:ext cx="2664296" cy="108012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CN" sz="1200" b="0" dirty="0"/>
              <a:t>@Service</a:t>
            </a:r>
            <a:r>
              <a:rPr lang="zh-CN" altLang="en-US" sz="1200" b="0" dirty="0"/>
              <a:t>用于标注业务层</a:t>
            </a:r>
            <a:r>
              <a:rPr lang="zh-CN" altLang="en-US" sz="1200" b="0" dirty="0" smtClean="0"/>
              <a:t>组件：声明名字为</a:t>
            </a:r>
            <a:r>
              <a:rPr lang="en-US" altLang="zh-CN" sz="1200" b="0" dirty="0" smtClean="0"/>
              <a:t>demoServiceImpl2</a:t>
            </a:r>
            <a:r>
              <a:rPr lang="zh-CN" altLang="en-US" sz="1200" b="0" dirty="0" smtClean="0"/>
              <a:t>的</a:t>
            </a:r>
            <a:r>
              <a:rPr lang="en-US" altLang="zh-CN" sz="1200" b="0" dirty="0" smtClean="0"/>
              <a:t>bean</a:t>
            </a:r>
            <a:r>
              <a:rPr lang="zh-CN" altLang="en-US" sz="1200" b="0" dirty="0" smtClean="0"/>
              <a:t>实现</a:t>
            </a:r>
            <a:r>
              <a:rPr lang="en-US" altLang="zh-CN" sz="1200" b="0" dirty="0" smtClean="0"/>
              <a:t>DemoServiceImpl2</a:t>
            </a:r>
            <a:r>
              <a:rPr lang="zh-CN" altLang="en-US" sz="1200" b="0" dirty="0" smtClean="0"/>
              <a:t>类</a:t>
            </a:r>
            <a:endParaRPr lang="en-US" altLang="zh-CN" sz="1200" b="0" dirty="0" smtClean="0"/>
          </a:p>
          <a:p>
            <a:pPr algn="l"/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@Scope</a:t>
            </a:r>
            <a:r>
              <a:rPr lang="en-US" altLang="zh-CN" sz="1200" b="0" dirty="0" smtClean="0"/>
              <a:t>(“singleton”)</a:t>
            </a:r>
            <a:r>
              <a:rPr lang="zh-CN" altLang="en-US" sz="1200" b="0" dirty="0" smtClean="0"/>
              <a:t>：声明</a:t>
            </a:r>
            <a:r>
              <a:rPr lang="en-US" altLang="zh-CN" sz="1200" b="0" dirty="0" smtClean="0"/>
              <a:t>bean</a:t>
            </a:r>
            <a:r>
              <a:rPr lang="zh-CN" altLang="en-US" sz="1200" b="0" dirty="0" smtClean="0"/>
              <a:t>域为</a:t>
            </a:r>
            <a:r>
              <a:rPr lang="en-US" altLang="zh-CN" sz="1200" b="0" dirty="0" smtClean="0"/>
              <a:t>singleton</a:t>
            </a:r>
            <a:endParaRPr kumimoji="0" lang="zh-CN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8" name="图片 17" descr="MyEclipse Java Enterprise - test-service/src/main/resources/META-INF/spring/spring-config-service.xml - MyEclipse Enterprise Workbench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1" t="31065" r="20621" b="54227"/>
          <a:stretch/>
        </p:blipFill>
        <p:spPr>
          <a:xfrm>
            <a:off x="513565" y="5013176"/>
            <a:ext cx="6643673" cy="1008668"/>
          </a:xfrm>
          <a:prstGeom prst="rect">
            <a:avLst/>
          </a:prstGeom>
        </p:spPr>
      </p:pic>
      <p:cxnSp>
        <p:nvCxnSpPr>
          <p:cNvPr id="21" name="直接箭头连接符 20"/>
          <p:cNvCxnSpPr>
            <a:endCxn id="22" idx="1"/>
          </p:cNvCxnSpPr>
          <p:nvPr/>
        </p:nvCxnSpPr>
        <p:spPr bwMode="auto">
          <a:xfrm flipV="1">
            <a:off x="5009915" y="4783884"/>
            <a:ext cx="1722325" cy="346494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圆角矩形 21"/>
          <p:cNvSpPr/>
          <p:nvPr/>
        </p:nvSpPr>
        <p:spPr bwMode="auto">
          <a:xfrm>
            <a:off x="6732240" y="4437390"/>
            <a:ext cx="2154373" cy="69298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开启自动检索，</a:t>
            </a:r>
            <a:r>
              <a:rPr lang="zh-CN" altLang="en-US" sz="1200" b="0" dirty="0" smtClean="0"/>
              <a:t>自动检索诸如</a:t>
            </a:r>
            <a:r>
              <a:rPr lang="en-US" altLang="zh-CN" sz="1200" b="0" dirty="0" smtClean="0"/>
              <a:t>@Service</a:t>
            </a:r>
            <a:r>
              <a:rPr lang="zh-CN" altLang="en-US" sz="1200" b="0" dirty="0" smtClean="0"/>
              <a:t>这样的注解并实现注解的功能</a:t>
            </a:r>
            <a:endParaRPr kumimoji="0" lang="zh-CN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charset="-122"/>
              </a:rPr>
              <a:t>1.</a:t>
            </a:r>
            <a:r>
              <a:rPr lang="zh-CN" altLang="en-US" dirty="0" smtClean="0">
                <a:ea typeface="宋体" charset="-122"/>
              </a:rPr>
              <a:t>服务分组</a:t>
            </a:r>
            <a:r>
              <a:rPr lang="en-US" altLang="zh-CN" dirty="0" smtClean="0">
                <a:ea typeface="宋体" charset="-122"/>
              </a:rPr>
              <a:t>: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371600"/>
            <a:ext cx="7470775" cy="4038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zh-CN" altLang="zh-CN" sz="1600" b="0" dirty="0"/>
              <a:t>当一个接口有多种实现时，可以用</a:t>
            </a:r>
            <a:r>
              <a:rPr lang="en-US" altLang="zh-CN" sz="1600" b="0" dirty="0"/>
              <a:t>group</a:t>
            </a:r>
            <a:r>
              <a:rPr lang="zh-CN" altLang="zh-CN" sz="1600" b="0" dirty="0"/>
              <a:t>区分</a:t>
            </a:r>
            <a:r>
              <a:rPr lang="zh-CN" altLang="zh-CN" sz="1600" b="0" dirty="0" smtClean="0"/>
              <a:t>。</a:t>
            </a:r>
            <a:endParaRPr lang="en-US" altLang="zh-CN" sz="3200" b="0" dirty="0">
              <a:ea typeface="宋体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1600" b="0" dirty="0"/>
              <a:t>在本例</a:t>
            </a:r>
            <a:r>
              <a:rPr lang="zh-CN" altLang="en-US" sz="1600" b="0" dirty="0" smtClean="0"/>
              <a:t>中：</a:t>
            </a:r>
            <a:endParaRPr lang="en-US" altLang="zh-CN" sz="1600" b="0" dirty="0" smtClean="0"/>
          </a:p>
          <a:p>
            <a:pPr lvl="1">
              <a:lnSpc>
                <a:spcPct val="80000"/>
              </a:lnSpc>
            </a:pPr>
            <a:r>
              <a:rPr lang="en-US" altLang="zh-CN" sz="1600" dirty="0" smtClean="0"/>
              <a:t>2. </a:t>
            </a:r>
            <a:r>
              <a:rPr lang="zh-CN" altLang="en-US" sz="1600" dirty="0" smtClean="0"/>
              <a:t>修改服务端</a:t>
            </a:r>
            <a:r>
              <a:rPr lang="en-US" altLang="zh-CN" sz="1600" dirty="0" err="1" smtClean="0"/>
              <a:t>dubbo</a:t>
            </a:r>
            <a:r>
              <a:rPr lang="zh-CN" altLang="en-US" sz="1600" dirty="0" smtClean="0"/>
              <a:t>服务配置</a:t>
            </a:r>
            <a:r>
              <a:rPr lang="en-US" altLang="zh-CN" sz="1600" dirty="0" smtClean="0"/>
              <a:t>spring-dubbo-service.xml</a:t>
            </a:r>
            <a:r>
              <a:rPr lang="zh-CN" altLang="en-US" sz="1600" dirty="0" smtClean="0"/>
              <a:t>，加入分组和新的服务实现</a:t>
            </a:r>
            <a:r>
              <a:rPr lang="en-US" altLang="zh-CN" sz="1600" dirty="0" smtClean="0"/>
              <a:t>bean</a:t>
            </a:r>
          </a:p>
          <a:p>
            <a:pPr lvl="1">
              <a:lnSpc>
                <a:spcPct val="80000"/>
              </a:lnSpc>
            </a:pPr>
            <a:endParaRPr lang="en-US" altLang="zh-CN" sz="1600" b="0" dirty="0"/>
          </a:p>
          <a:p>
            <a:pPr lvl="1">
              <a:lnSpc>
                <a:spcPct val="80000"/>
              </a:lnSpc>
            </a:pPr>
            <a:endParaRPr lang="en-US" altLang="zh-CN" sz="1600" dirty="0" smtClean="0"/>
          </a:p>
          <a:p>
            <a:pPr lvl="1">
              <a:lnSpc>
                <a:spcPct val="80000"/>
              </a:lnSpc>
            </a:pPr>
            <a:endParaRPr lang="en-US" altLang="zh-CN" sz="1600" b="0" dirty="0"/>
          </a:p>
          <a:p>
            <a:pPr lvl="1">
              <a:lnSpc>
                <a:spcPct val="80000"/>
              </a:lnSpc>
            </a:pPr>
            <a:endParaRPr lang="en-US" altLang="zh-CN" sz="1600" dirty="0" smtClean="0"/>
          </a:p>
          <a:p>
            <a:pPr lvl="1">
              <a:lnSpc>
                <a:spcPct val="80000"/>
              </a:lnSpc>
            </a:pPr>
            <a:endParaRPr lang="en-US" altLang="zh-CN" sz="1600" b="0" dirty="0"/>
          </a:p>
          <a:p>
            <a:pPr lvl="1">
              <a:lnSpc>
                <a:spcPct val="80000"/>
              </a:lnSpc>
            </a:pPr>
            <a:r>
              <a:rPr lang="en-US" altLang="zh-CN" sz="1600" dirty="0" smtClean="0"/>
              <a:t>3</a:t>
            </a:r>
            <a:r>
              <a:rPr lang="en-US" altLang="zh-CN" sz="1600" dirty="0"/>
              <a:t>. </a:t>
            </a:r>
            <a:r>
              <a:rPr lang="zh-CN" altLang="en-US" sz="1600" dirty="0" smtClean="0"/>
              <a:t>为了演示，这里对于</a:t>
            </a:r>
            <a:r>
              <a:rPr lang="en-US" altLang="zh-CN" sz="1600" dirty="0" err="1" smtClean="0"/>
              <a:t>DemoAction</a:t>
            </a:r>
            <a:r>
              <a:rPr lang="zh-CN" altLang="en-US" sz="1600" dirty="0"/>
              <a:t>之间</a:t>
            </a:r>
            <a:r>
              <a:rPr lang="zh-CN" altLang="en-US" sz="1600" dirty="0" smtClean="0"/>
              <a:t>的调用机制不做修改，仅修改</a:t>
            </a:r>
            <a:r>
              <a:rPr lang="en-US" altLang="zh-CN" sz="1600" dirty="0" err="1" smtClean="0"/>
              <a:t>dubbo</a:t>
            </a:r>
            <a:r>
              <a:rPr lang="zh-CN" altLang="en-US" sz="1600" dirty="0" smtClean="0"/>
              <a:t>服务</a:t>
            </a:r>
            <a:r>
              <a:rPr lang="en-US" altLang="zh-CN" sz="1600" dirty="0" smtClean="0"/>
              <a:t>bean</a:t>
            </a:r>
            <a:r>
              <a:rPr lang="zh-CN" altLang="en-US" sz="1600" dirty="0" smtClean="0"/>
              <a:t>，也就是修改</a:t>
            </a:r>
            <a:r>
              <a:rPr lang="en-US" altLang="zh-CN" sz="1600" dirty="0" smtClean="0"/>
              <a:t>dubbo-demo-consumer.xml </a:t>
            </a:r>
            <a:r>
              <a:rPr lang="zh-CN" altLang="en-US" sz="1600" dirty="0" smtClean="0"/>
              <a:t>：</a:t>
            </a:r>
            <a:endParaRPr lang="en-US" altLang="zh-CN" sz="1600" dirty="0"/>
          </a:p>
        </p:txBody>
      </p:sp>
      <p:pic>
        <p:nvPicPr>
          <p:cNvPr id="2" name="图片 1" descr="MyEclipse Java Enterprise - test-service/src/main/resources/META-INF/spring/spring-dubbo-service.xml - MyEclipse Enterprise Workbench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8" t="37251" r="13196" b="46099"/>
          <a:stretch/>
        </p:blipFill>
        <p:spPr>
          <a:xfrm>
            <a:off x="971600" y="2276872"/>
            <a:ext cx="7278897" cy="114184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1907704" y="2924944"/>
            <a:ext cx="720080" cy="288032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535679" y="4023520"/>
            <a:ext cx="8150738" cy="2430707"/>
            <a:chOff x="395536" y="3212976"/>
            <a:chExt cx="8150738" cy="2430707"/>
          </a:xfrm>
        </p:grpSpPr>
        <p:sp>
          <p:nvSpPr>
            <p:cNvPr id="7" name="圆角矩形 6"/>
            <p:cNvSpPr/>
            <p:nvPr/>
          </p:nvSpPr>
          <p:spPr bwMode="auto">
            <a:xfrm>
              <a:off x="395536" y="4455551"/>
              <a:ext cx="1872208" cy="346713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200" dirty="0" smtClean="0"/>
                <a:t>DemoClientMain.java</a:t>
              </a:r>
              <a:endParaRPr kumimoji="0" lang="zh-CN" altLang="en-US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5" name="圆角矩形 14"/>
            <p:cNvSpPr/>
            <p:nvPr/>
          </p:nvSpPr>
          <p:spPr bwMode="auto">
            <a:xfrm>
              <a:off x="2749581" y="4023502"/>
              <a:ext cx="2664296" cy="121081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200" dirty="0" smtClean="0"/>
                <a:t>调用</a:t>
              </a:r>
              <a:r>
                <a:rPr lang="en-US" altLang="zh-CN" sz="1200" dirty="0" smtClean="0"/>
                <a:t>main</a:t>
              </a:r>
              <a:r>
                <a:rPr lang="zh-CN" altLang="en-US" sz="1200" dirty="0" smtClean="0"/>
                <a:t>方法（</a:t>
              </a:r>
              <a:r>
                <a:rPr lang="en-US" altLang="zh-CN" sz="1200" dirty="0" err="1" smtClean="0"/>
                <a:t>com.alibaba.dubbo.container</a:t>
              </a:r>
              <a:r>
                <a:rPr lang="zh-CN" altLang="en-US" sz="1200" dirty="0" smtClean="0"/>
                <a:t>）</a:t>
              </a:r>
              <a:endParaRPr kumimoji="0" lang="zh-CN" altLang="en-US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cxnSp>
          <p:nvCxnSpPr>
            <p:cNvPr id="11" name="直接箭头连接符 10"/>
            <p:cNvCxnSpPr>
              <a:stCxn id="7" idx="3"/>
              <a:endCxn id="15" idx="1"/>
            </p:cNvCxnSpPr>
            <p:nvPr/>
          </p:nvCxnSpPr>
          <p:spPr bwMode="auto">
            <a:xfrm>
              <a:off x="2267744" y="4628908"/>
              <a:ext cx="481837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  <a:ex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圆角矩形 19"/>
            <p:cNvSpPr/>
            <p:nvPr/>
          </p:nvSpPr>
          <p:spPr bwMode="auto">
            <a:xfrm>
              <a:off x="6228184" y="3212976"/>
              <a:ext cx="2196293" cy="983882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200" dirty="0" smtClean="0"/>
                <a:t>bean</a:t>
              </a:r>
              <a:r>
                <a:rPr lang="zh-CN" altLang="en-US" sz="1200" dirty="0" smtClean="0"/>
                <a:t>调用</a:t>
              </a:r>
              <a:r>
                <a:rPr lang="en-US" altLang="zh-CN" sz="1200" i="1" dirty="0" err="1" smtClean="0"/>
                <a:t>com.sf.framework.test.dubbo.demo.DemoAction</a:t>
              </a:r>
              <a:r>
                <a:rPr lang="zh-CN" altLang="en-US" sz="1200" i="1" dirty="0" smtClean="0"/>
                <a:t>的</a:t>
              </a:r>
              <a:r>
                <a:rPr lang="en-US" altLang="zh-CN" sz="1200" i="1" dirty="0" smtClean="0"/>
                <a:t>start</a:t>
              </a:r>
              <a:r>
                <a:rPr lang="zh-CN" altLang="en-US" sz="1200" i="1" dirty="0" smtClean="0"/>
                <a:t>方法</a:t>
              </a:r>
              <a:r>
                <a:rPr lang="en-US" altLang="zh-CN" sz="1200" i="1" dirty="0" smtClean="0"/>
                <a:t>(</a:t>
              </a:r>
              <a:r>
                <a:rPr lang="en-US" altLang="zh-CN" sz="1200" dirty="0" smtClean="0"/>
                <a:t>dubbo-demo-action.xml)</a:t>
              </a:r>
              <a:endParaRPr kumimoji="0" lang="zh-CN" altLang="en-US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5" name="圆角矩形 24"/>
            <p:cNvSpPr/>
            <p:nvPr/>
          </p:nvSpPr>
          <p:spPr bwMode="auto">
            <a:xfrm>
              <a:off x="6106386" y="4772240"/>
              <a:ext cx="2439888" cy="672984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200" i="1" dirty="0" err="1" smtClean="0"/>
                <a:t>dubbo</a:t>
              </a:r>
              <a:r>
                <a:rPr lang="zh-CN" altLang="en-US" sz="1200" i="1" dirty="0" smtClean="0"/>
                <a:t>服务</a:t>
              </a:r>
              <a:r>
                <a:rPr lang="en-US" altLang="zh-CN" sz="1200" i="1" dirty="0" smtClean="0"/>
                <a:t>bean</a:t>
              </a:r>
              <a:r>
                <a:rPr lang="zh-CN" altLang="en-US" sz="1200" i="1" dirty="0" smtClean="0"/>
                <a:t>： </a:t>
              </a:r>
              <a:r>
                <a:rPr lang="en-US" altLang="zh-CN" sz="1200" i="1" dirty="0" err="1" smtClean="0"/>
                <a:t>demoService</a:t>
              </a:r>
              <a:r>
                <a:rPr lang="zh-CN" altLang="en-US" sz="1200" dirty="0" smtClean="0"/>
                <a:t>（</a:t>
              </a:r>
              <a:r>
                <a:rPr lang="en-US" altLang="zh-CN" sz="1200" dirty="0" smtClean="0"/>
                <a:t>dubbo-demo-consumer.xml</a:t>
              </a:r>
              <a:r>
                <a:rPr lang="zh-CN" altLang="en-US" sz="1200" dirty="0" smtClean="0"/>
                <a:t>）</a:t>
              </a:r>
              <a:endParaRPr kumimoji="0" lang="zh-CN" altLang="en-US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cxnSp>
          <p:nvCxnSpPr>
            <p:cNvPr id="28" name="直接箭头连接符 27"/>
            <p:cNvCxnSpPr>
              <a:stCxn id="25" idx="0"/>
              <a:endCxn id="20" idx="2"/>
            </p:cNvCxnSpPr>
            <p:nvPr/>
          </p:nvCxnSpPr>
          <p:spPr bwMode="auto">
            <a:xfrm flipV="1">
              <a:off x="7326330" y="4196858"/>
              <a:ext cx="1" cy="575382"/>
            </a:xfrm>
            <a:prstGeom prst="straightConnector1">
              <a:avLst/>
            </a:prstGeom>
            <a:ln>
              <a:headEnd type="none" w="med" len="med"/>
              <a:tailEnd type="arrow"/>
            </a:ln>
            <a:ex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/>
            <p:cNvSpPr/>
            <p:nvPr/>
          </p:nvSpPr>
          <p:spPr>
            <a:xfrm>
              <a:off x="7001561" y="4402908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注入</a:t>
              </a:r>
            </a:p>
          </p:txBody>
        </p:sp>
        <p:sp>
          <p:nvSpPr>
            <p:cNvPr id="38" name="左大括号 37"/>
            <p:cNvSpPr/>
            <p:nvPr/>
          </p:nvSpPr>
          <p:spPr bwMode="auto">
            <a:xfrm>
              <a:off x="5652120" y="3267419"/>
              <a:ext cx="288032" cy="2376264"/>
            </a:xfrm>
            <a:prstGeom prst="leftBrace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3" name="图片 2" descr="MyEclipse Java Enterprise - test-test/src/main/resources/META-INF/spring/dubbo-demo-consumer.xml - MyEclipse Enterprise Workbench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6" t="36701" r="19666" b="48729"/>
          <a:stretch/>
        </p:blipFill>
        <p:spPr>
          <a:xfrm>
            <a:off x="353631" y="4077963"/>
            <a:ext cx="5328592" cy="79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4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charset="-122"/>
              </a:rPr>
              <a:t>1.</a:t>
            </a:r>
            <a:r>
              <a:rPr lang="zh-CN" altLang="en-US" dirty="0" smtClean="0">
                <a:ea typeface="宋体" charset="-122"/>
              </a:rPr>
              <a:t>服务分组</a:t>
            </a:r>
            <a:r>
              <a:rPr lang="en-US" altLang="zh-CN" dirty="0" smtClean="0">
                <a:ea typeface="宋体" charset="-122"/>
              </a:rPr>
              <a:t>: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371600"/>
            <a:ext cx="7470775" cy="4038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zh-CN" altLang="en-US" sz="1600" b="0" dirty="0" smtClean="0"/>
              <a:t>结果演示：调用</a:t>
            </a:r>
            <a:r>
              <a:rPr lang="en-US" altLang="zh-CN" sz="1600" b="0" dirty="0" smtClean="0"/>
              <a:t>group2</a:t>
            </a:r>
            <a:r>
              <a:rPr lang="zh-CN" altLang="en-US" sz="1600" b="0" dirty="0" smtClean="0"/>
              <a:t>服务：</a:t>
            </a:r>
            <a:endParaRPr lang="en-US" altLang="zh-CN" sz="1600" b="0" dirty="0" smtClean="0"/>
          </a:p>
        </p:txBody>
      </p:sp>
      <p:sp>
        <p:nvSpPr>
          <p:cNvPr id="18" name="圆角矩形 17"/>
          <p:cNvSpPr/>
          <p:nvPr/>
        </p:nvSpPr>
        <p:spPr bwMode="auto">
          <a:xfrm>
            <a:off x="1678652" y="3874375"/>
            <a:ext cx="1872208" cy="346713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provider</a:t>
            </a:r>
            <a:r>
              <a:rPr kumimoji="0" lang="zh-CN" altLang="en-US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端</a:t>
            </a:r>
          </a:p>
        </p:txBody>
      </p:sp>
      <p:sp>
        <p:nvSpPr>
          <p:cNvPr id="19" name="圆角矩形 18"/>
          <p:cNvSpPr/>
          <p:nvPr/>
        </p:nvSpPr>
        <p:spPr bwMode="auto">
          <a:xfrm>
            <a:off x="5756606" y="3853418"/>
            <a:ext cx="1872208" cy="346713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consumer</a:t>
            </a:r>
            <a:r>
              <a:rPr kumimoji="0" lang="zh-CN" altLang="en-US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端</a:t>
            </a:r>
          </a:p>
        </p:txBody>
      </p:sp>
      <p:pic>
        <p:nvPicPr>
          <p:cNvPr id="8" name="图片 7" descr="MyEclipse Java Enterprise - test-service/src/main/java/com/sf/framework/test/dubbo/service/demo/DemoServiceImpl2.java - MyEclipse Enterprise Workbench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4" t="77388" r="26139" b="8041"/>
          <a:stretch/>
        </p:blipFill>
        <p:spPr>
          <a:xfrm>
            <a:off x="539552" y="2564904"/>
            <a:ext cx="3996644" cy="999242"/>
          </a:xfrm>
          <a:prstGeom prst="rect">
            <a:avLst/>
          </a:prstGeom>
        </p:spPr>
      </p:pic>
      <p:pic>
        <p:nvPicPr>
          <p:cNvPr id="9" name="图片 8" descr="MyEclipse Java Enterprise - test-service/src/main/java/com/sf/framework/test/dubbo/service/demo/DemoServiceImpl2.java - MyEclipse Enterprise Workbench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9" t="77938" r="26139" b="9553"/>
          <a:stretch/>
        </p:blipFill>
        <p:spPr>
          <a:xfrm>
            <a:off x="4622219" y="2564904"/>
            <a:ext cx="3987217" cy="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78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charset="-122"/>
              </a:rPr>
              <a:t>2.</a:t>
            </a:r>
            <a:r>
              <a:rPr lang="zh-CN" altLang="en-US" dirty="0"/>
              <a:t>启动时检查</a:t>
            </a:r>
            <a:r>
              <a:rPr lang="en-US" altLang="zh-CN" dirty="0" smtClean="0">
                <a:ea typeface="宋体" charset="-122"/>
              </a:rPr>
              <a:t>: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371600"/>
            <a:ext cx="7470775" cy="4038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1600" b="0" dirty="0" err="1">
                <a:ea typeface="宋体" charset="-122"/>
              </a:rPr>
              <a:t>Dubbo</a:t>
            </a:r>
            <a:r>
              <a:rPr lang="zh-CN" altLang="en-US" sz="1600" b="0" dirty="0">
                <a:ea typeface="宋体" charset="-122"/>
              </a:rPr>
              <a:t>缺省会在启动时检查依赖的服务是否可用</a:t>
            </a:r>
            <a:r>
              <a:rPr lang="zh-CN" altLang="en-US" sz="1600" b="0" dirty="0" smtClean="0">
                <a:ea typeface="宋体" charset="-122"/>
              </a:rPr>
              <a:t>，不</a:t>
            </a:r>
            <a:r>
              <a:rPr lang="zh-CN" altLang="en-US" sz="1600" b="0" dirty="0">
                <a:ea typeface="宋体" charset="-122"/>
              </a:rPr>
              <a:t>可用时会抛出异常，阻止</a:t>
            </a:r>
            <a:r>
              <a:rPr lang="en-US" altLang="zh-CN" sz="1600" b="0" dirty="0">
                <a:ea typeface="宋体" charset="-122"/>
              </a:rPr>
              <a:t>Spring</a:t>
            </a:r>
            <a:r>
              <a:rPr lang="zh-CN" altLang="en-US" sz="1600" b="0" dirty="0">
                <a:ea typeface="宋体" charset="-122"/>
              </a:rPr>
              <a:t>初始化完成，以便上线时，能及早发现问题，默认</a:t>
            </a:r>
            <a:r>
              <a:rPr lang="en-US" altLang="zh-CN" sz="1600" b="0" dirty="0">
                <a:ea typeface="宋体" charset="-122"/>
              </a:rPr>
              <a:t>check=true</a:t>
            </a:r>
            <a:r>
              <a:rPr lang="zh-CN" altLang="en-US" sz="1600" b="0" dirty="0" smtClean="0">
                <a:ea typeface="宋体" charset="-122"/>
              </a:rPr>
              <a:t>。</a:t>
            </a:r>
            <a:endParaRPr lang="en-US" altLang="zh-CN" sz="1600" b="0" dirty="0" smtClean="0">
              <a:ea typeface="宋体" charset="-122"/>
            </a:endParaRPr>
          </a:p>
          <a:p>
            <a:pPr>
              <a:lnSpc>
                <a:spcPct val="80000"/>
              </a:lnSpc>
            </a:pPr>
            <a:r>
              <a:rPr lang="zh-CN" altLang="zh-CN" sz="1600" b="0" dirty="0"/>
              <a:t>如果你的</a:t>
            </a:r>
            <a:r>
              <a:rPr lang="en-US" altLang="zh-CN" sz="1600" b="0" dirty="0"/>
              <a:t>Spring</a:t>
            </a:r>
            <a:r>
              <a:rPr lang="zh-CN" altLang="zh-CN" sz="1600" b="0" dirty="0"/>
              <a:t>容器是</a:t>
            </a:r>
            <a:r>
              <a:rPr lang="zh-CN" altLang="zh-CN" sz="1600" dirty="0">
                <a:solidFill>
                  <a:schemeClr val="accent1"/>
                </a:solidFill>
              </a:rPr>
              <a:t>懒加载</a:t>
            </a:r>
            <a:r>
              <a:rPr lang="zh-CN" altLang="zh-CN" sz="1600" b="0" dirty="0"/>
              <a:t>的，或者通过</a:t>
            </a:r>
            <a:r>
              <a:rPr lang="en-US" altLang="zh-CN" sz="1600" b="0" dirty="0"/>
              <a:t>API</a:t>
            </a:r>
            <a:r>
              <a:rPr lang="zh-CN" altLang="zh-CN" sz="1600" b="0" dirty="0"/>
              <a:t>编程延迟引用服务，请关闭</a:t>
            </a:r>
            <a:r>
              <a:rPr lang="en-US" altLang="zh-CN" sz="1600" b="0" dirty="0" smtClean="0"/>
              <a:t>check</a:t>
            </a:r>
          </a:p>
          <a:p>
            <a:r>
              <a:rPr lang="zh-CN" altLang="zh-CN" sz="1600" dirty="0"/>
              <a:t>关闭某个服务的启动时检查：</a:t>
            </a:r>
            <a:r>
              <a:rPr lang="en-US" altLang="zh-CN" sz="1600" dirty="0"/>
              <a:t>(</a:t>
            </a:r>
            <a:r>
              <a:rPr lang="zh-CN" altLang="zh-CN" sz="1600" dirty="0"/>
              <a:t>没有提供者时报错</a:t>
            </a:r>
            <a:r>
              <a:rPr lang="en-US" altLang="zh-CN" sz="1600" dirty="0"/>
              <a:t>)</a:t>
            </a:r>
            <a:r>
              <a:rPr lang="en-US" altLang="zh-CN" sz="1600" dirty="0" err="1" smtClean="0"/>
              <a:t>dubbo.reference.com.foo.BarService.check</a:t>
            </a:r>
            <a:r>
              <a:rPr lang="en-US" altLang="zh-CN" sz="1600" dirty="0" smtClean="0"/>
              <a:t>=false</a:t>
            </a:r>
            <a:endParaRPr lang="zh-CN" altLang="zh-CN" sz="1600" dirty="0"/>
          </a:p>
          <a:p>
            <a:r>
              <a:rPr lang="zh-CN" altLang="zh-CN" sz="1600" dirty="0"/>
              <a:t>关闭所有服务的启动时检查：</a:t>
            </a:r>
            <a:r>
              <a:rPr lang="en-US" altLang="zh-CN" sz="1600" dirty="0"/>
              <a:t>(</a:t>
            </a:r>
            <a:r>
              <a:rPr lang="zh-CN" altLang="zh-CN" sz="1600" dirty="0"/>
              <a:t>没有提供者时报错</a:t>
            </a:r>
            <a:r>
              <a:rPr lang="en-US" altLang="zh-CN" sz="1600" dirty="0" smtClean="0"/>
              <a:t>)</a:t>
            </a:r>
            <a:r>
              <a:rPr lang="en-US" altLang="zh-CN" sz="1600" dirty="0" err="1" smtClean="0"/>
              <a:t>dubbo.reference.check</a:t>
            </a:r>
            <a:r>
              <a:rPr lang="en-US" altLang="zh-CN" sz="1600" dirty="0" smtClean="0"/>
              <a:t>=false</a:t>
            </a:r>
            <a:endParaRPr lang="zh-CN" altLang="zh-CN" sz="1600" dirty="0"/>
          </a:p>
          <a:p>
            <a:r>
              <a:rPr lang="zh-CN" altLang="zh-CN" sz="1600" dirty="0"/>
              <a:t>关闭注册中心启动时检查：</a:t>
            </a:r>
            <a:r>
              <a:rPr lang="en-US" altLang="zh-CN" sz="1600" dirty="0"/>
              <a:t>(</a:t>
            </a:r>
            <a:r>
              <a:rPr lang="zh-CN" altLang="zh-CN" sz="1600" dirty="0"/>
              <a:t>注册订阅失败时报错</a:t>
            </a:r>
            <a:r>
              <a:rPr lang="en-US" altLang="zh-CN" sz="1600" dirty="0" smtClean="0"/>
              <a:t>) </a:t>
            </a:r>
            <a:r>
              <a:rPr lang="en-US" altLang="zh-CN" sz="1600" dirty="0" err="1" smtClean="0"/>
              <a:t>dubbo.registry.check</a:t>
            </a:r>
            <a:r>
              <a:rPr lang="en-US" altLang="zh-CN" sz="1600" dirty="0" smtClean="0"/>
              <a:t>=false</a:t>
            </a:r>
            <a:endParaRPr lang="en-US" altLang="zh-CN" sz="1600" b="0" dirty="0" smtClean="0">
              <a:ea typeface="宋体" charset="-122"/>
            </a:endParaRPr>
          </a:p>
          <a:p>
            <a:pPr>
              <a:lnSpc>
                <a:spcPct val="80000"/>
              </a:lnSpc>
            </a:pPr>
            <a:endParaRPr lang="zh-CN" altLang="en-US" sz="1600" b="0" dirty="0">
              <a:ea typeface="宋体" charset="-122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altLang="zh-CN" sz="3200" b="0" dirty="0">
              <a:ea typeface="宋体" charset="-122"/>
            </a:endParaRPr>
          </a:p>
        </p:txBody>
      </p:sp>
      <p:sp>
        <p:nvSpPr>
          <p:cNvPr id="4" name="圆角矩形 3"/>
          <p:cNvSpPr/>
          <p:nvPr/>
        </p:nvSpPr>
        <p:spPr bwMode="auto">
          <a:xfrm>
            <a:off x="2771800" y="4509120"/>
            <a:ext cx="4032448" cy="79208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在本例中，这些应该添加到合适的模块的</a:t>
            </a:r>
            <a:r>
              <a:rPr kumimoji="0" lang="en-US" altLang="zh-CN" sz="1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dubbo.properties</a:t>
            </a:r>
            <a:r>
              <a:rPr kumimoji="0" lang="zh-CN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中</a:t>
            </a:r>
          </a:p>
        </p:txBody>
      </p:sp>
    </p:spTree>
    <p:extLst>
      <p:ext uri="{BB962C8B-B14F-4D97-AF65-F5344CB8AC3E}">
        <p14:creationId xmlns:p14="http://schemas.microsoft.com/office/powerpoint/2010/main" val="215455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Contents</a:t>
            </a:r>
          </a:p>
        </p:txBody>
      </p:sp>
      <p:grpSp>
        <p:nvGrpSpPr>
          <p:cNvPr id="102404" name="Group 4"/>
          <p:cNvGrpSpPr>
            <a:grpSpLocks/>
          </p:cNvGrpSpPr>
          <p:nvPr/>
        </p:nvGrpSpPr>
        <p:grpSpPr bwMode="auto">
          <a:xfrm>
            <a:off x="2133600" y="1905000"/>
            <a:ext cx="4724400" cy="685800"/>
            <a:chOff x="1296" y="1824"/>
            <a:chExt cx="2976" cy="432"/>
          </a:xfrm>
        </p:grpSpPr>
        <p:sp>
          <p:nvSpPr>
            <p:cNvPr id="102405" name="AutoShape 5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2"/>
                </a:gs>
                <a:gs pos="50000">
                  <a:schemeClr val="accent2">
                    <a:gamma/>
                    <a:tint val="21176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06" name="AutoShape 6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2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07" name="Text Box 7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zh-CN" dirty="0" err="1" smtClean="0">
                  <a:solidFill>
                    <a:srgbClr val="000000"/>
                  </a:solidFill>
                  <a:ea typeface="宋体" charset="-122"/>
                </a:rPr>
                <a:t>sf-dubbo</a:t>
              </a:r>
              <a:r>
                <a:rPr lang="zh-CN" altLang="en-US" dirty="0" smtClean="0">
                  <a:solidFill>
                    <a:srgbClr val="000000"/>
                  </a:solidFill>
                  <a:ea typeface="宋体" charset="-122"/>
                </a:rPr>
                <a:t>源文件说明</a:t>
              </a:r>
              <a:endParaRPr lang="en-US" altLang="zh-CN" dirty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02408" name="Text Box 8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0">
                  <a:solidFill>
                    <a:schemeClr val="bg1"/>
                  </a:solidFill>
                  <a:ea typeface="宋体" charset="-122"/>
                </a:rPr>
                <a:t>1</a:t>
              </a:r>
            </a:p>
          </p:txBody>
        </p:sp>
      </p:grpSp>
      <p:grpSp>
        <p:nvGrpSpPr>
          <p:cNvPr id="102409" name="Group 9"/>
          <p:cNvGrpSpPr>
            <a:grpSpLocks/>
          </p:cNvGrpSpPr>
          <p:nvPr/>
        </p:nvGrpSpPr>
        <p:grpSpPr bwMode="auto">
          <a:xfrm>
            <a:off x="2133600" y="2743200"/>
            <a:ext cx="4724400" cy="685800"/>
            <a:chOff x="1296" y="1824"/>
            <a:chExt cx="2976" cy="432"/>
          </a:xfrm>
        </p:grpSpPr>
        <p:sp>
          <p:nvSpPr>
            <p:cNvPr id="102410" name="AutoShape 10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1"/>
                </a:gs>
                <a:gs pos="50000">
                  <a:schemeClr val="accent1">
                    <a:gamma/>
                    <a:tint val="21176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11" name="AutoShape 11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1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12" name="Text Box 12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zh-CN" altLang="en-US" dirty="0">
                  <a:solidFill>
                    <a:srgbClr val="000000"/>
                  </a:solidFill>
                  <a:ea typeface="宋体" charset="-122"/>
                </a:rPr>
                <a:t>示例服务</a:t>
              </a:r>
              <a:r>
                <a:rPr lang="zh-CN" altLang="en-US" dirty="0" smtClean="0">
                  <a:solidFill>
                    <a:srgbClr val="000000"/>
                  </a:solidFill>
                  <a:ea typeface="宋体" charset="-122"/>
                </a:rPr>
                <a:t>实现</a:t>
              </a:r>
              <a:endParaRPr lang="en-US" altLang="zh-CN" dirty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02413" name="Text Box 13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0">
                  <a:solidFill>
                    <a:schemeClr val="bg1"/>
                  </a:solidFill>
                  <a:ea typeface="宋体" charset="-122"/>
                </a:rPr>
                <a:t>2</a:t>
              </a:r>
            </a:p>
          </p:txBody>
        </p:sp>
      </p:grpSp>
      <p:grpSp>
        <p:nvGrpSpPr>
          <p:cNvPr id="102414" name="Group 14"/>
          <p:cNvGrpSpPr>
            <a:grpSpLocks/>
          </p:cNvGrpSpPr>
          <p:nvPr/>
        </p:nvGrpSpPr>
        <p:grpSpPr bwMode="auto">
          <a:xfrm>
            <a:off x="2133600" y="3581400"/>
            <a:ext cx="4724400" cy="685800"/>
            <a:chOff x="1296" y="1824"/>
            <a:chExt cx="2976" cy="432"/>
          </a:xfrm>
        </p:grpSpPr>
        <p:sp>
          <p:nvSpPr>
            <p:cNvPr id="102415" name="AutoShape 15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hlink"/>
                </a:gs>
                <a:gs pos="50000">
                  <a:schemeClr val="hlink">
                    <a:gamma/>
                    <a:tint val="21176"/>
                    <a:invGamma/>
                  </a:schemeClr>
                </a:gs>
                <a:gs pos="100000">
                  <a:schemeClr val="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16" name="AutoShape 16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17" name="Text Box 17"/>
            <p:cNvSpPr txBox="1">
              <a:spLocks noChangeArrowheads="1"/>
            </p:cNvSpPr>
            <p:nvPr/>
          </p:nvSpPr>
          <p:spPr bwMode="gray">
            <a:xfrm>
              <a:off x="1680" y="1934"/>
              <a:ext cx="251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altLang="zh-CN" dirty="0" err="1">
                  <a:solidFill>
                    <a:srgbClr val="000000"/>
                  </a:solidFill>
                  <a:ea typeface="宋体" charset="-122"/>
                </a:rPr>
                <a:t>Mybatis</a:t>
              </a:r>
              <a:r>
                <a:rPr lang="zh-CN" altLang="en-US" dirty="0" smtClean="0">
                  <a:solidFill>
                    <a:srgbClr val="000000"/>
                  </a:solidFill>
                  <a:ea typeface="宋体" charset="-122"/>
                </a:rPr>
                <a:t>整合</a:t>
              </a:r>
              <a:endParaRPr lang="en-US" altLang="zh-CN" dirty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02418" name="Text Box 18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0">
                  <a:solidFill>
                    <a:schemeClr val="bg1"/>
                  </a:solidFill>
                  <a:ea typeface="宋体" charset="-122"/>
                </a:rPr>
                <a:t>3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82" y="1412776"/>
            <a:ext cx="5439683" cy="4993807"/>
          </a:xfrm>
          <a:prstGeom prst="rect">
            <a:avLst/>
          </a:prstGeom>
        </p:spPr>
      </p:pic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charset="-122"/>
              </a:rPr>
              <a:t>3</a:t>
            </a:r>
            <a:r>
              <a:rPr lang="en-US" altLang="zh-CN" dirty="0" smtClean="0">
                <a:ea typeface="宋体" charset="-122"/>
              </a:rPr>
              <a:t>.</a:t>
            </a:r>
            <a:r>
              <a:rPr lang="zh-CN" altLang="en-US" dirty="0" smtClean="0">
                <a:ea typeface="宋体" charset="-122"/>
              </a:rPr>
              <a:t>框架结构与调用关系</a:t>
            </a:r>
            <a:r>
              <a:rPr lang="en-US" altLang="zh-CN" dirty="0" smtClean="0">
                <a:ea typeface="宋体" charset="-122"/>
              </a:rPr>
              <a:t>: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3" name="AutoShape 2" descr="dubbo-extension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69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charset="-122"/>
              </a:rPr>
              <a:t>4.</a:t>
            </a:r>
            <a:r>
              <a:rPr lang="zh-CN" altLang="zh-CN" dirty="0"/>
              <a:t>集群</a:t>
            </a:r>
            <a:r>
              <a:rPr lang="zh-CN" altLang="zh-CN" dirty="0" smtClean="0"/>
              <a:t>容错</a:t>
            </a:r>
            <a:r>
              <a:rPr lang="en-US" altLang="zh-CN" dirty="0" smtClean="0">
                <a:ea typeface="宋体" charset="-122"/>
              </a:rPr>
              <a:t>:</a:t>
            </a:r>
            <a:endParaRPr lang="en-US" altLang="zh-CN" dirty="0">
              <a:ea typeface="宋体" charset="-122"/>
            </a:endParaRPr>
          </a:p>
        </p:txBody>
      </p:sp>
      <p:pic>
        <p:nvPicPr>
          <p:cNvPr id="5" name="图片 4" descr="http://dubbo.io/cluster.jpg-version=1&amp;modificationDate=132102803800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341" y="2573054"/>
            <a:ext cx="5715000" cy="2857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直接连接符 3"/>
          <p:cNvCxnSpPr/>
          <p:nvPr/>
        </p:nvCxnSpPr>
        <p:spPr bwMode="auto">
          <a:xfrm>
            <a:off x="1583160" y="2793496"/>
            <a:ext cx="697260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 bwMode="auto">
          <a:xfrm>
            <a:off x="539552" y="2620139"/>
            <a:ext cx="1043608" cy="346713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zh-CN" altLang="en-US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缺省默认</a:t>
            </a:r>
          </a:p>
        </p:txBody>
      </p:sp>
      <p:sp>
        <p:nvSpPr>
          <p:cNvPr id="10" name="圆角矩形 9"/>
          <p:cNvSpPr/>
          <p:nvPr/>
        </p:nvSpPr>
        <p:spPr bwMode="auto">
          <a:xfrm>
            <a:off x="1331640" y="4710474"/>
            <a:ext cx="1429705" cy="72008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zh-CN" altLang="en-US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一个可被调用的</a:t>
            </a:r>
            <a:r>
              <a:rPr kumimoji="0" lang="en-US" altLang="zh-CN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provider</a:t>
            </a:r>
            <a:r>
              <a:rPr kumimoji="0" lang="zh-CN" altLang="en-US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的</a:t>
            </a:r>
            <a:r>
              <a:rPr kumimoji="0" lang="en-US" altLang="zh-CN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service</a:t>
            </a:r>
            <a:r>
              <a:rPr kumimoji="0" lang="zh-CN" altLang="en-US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的抽象</a:t>
            </a:r>
          </a:p>
        </p:txBody>
      </p:sp>
      <p:cxnSp>
        <p:nvCxnSpPr>
          <p:cNvPr id="8" name="直接箭头连接符 7"/>
          <p:cNvCxnSpPr>
            <a:stCxn id="10" idx="0"/>
          </p:cNvCxnSpPr>
          <p:nvPr/>
        </p:nvCxnSpPr>
        <p:spPr bwMode="auto">
          <a:xfrm flipV="1">
            <a:off x="2046493" y="3918386"/>
            <a:ext cx="1013339" cy="792088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左大括号 11"/>
          <p:cNvSpPr/>
          <p:nvPr/>
        </p:nvSpPr>
        <p:spPr bwMode="auto">
          <a:xfrm>
            <a:off x="2761345" y="4638466"/>
            <a:ext cx="216024" cy="864096"/>
          </a:xfrm>
          <a:prstGeom prst="leftBrac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3004938" y="4407771"/>
            <a:ext cx="1135013" cy="461389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Provider</a:t>
            </a:r>
            <a:r>
              <a:rPr kumimoji="0" lang="zh-CN" altLang="en-US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地址</a:t>
            </a:r>
          </a:p>
        </p:txBody>
      </p:sp>
      <p:sp>
        <p:nvSpPr>
          <p:cNvPr id="16" name="圆角矩形 15"/>
          <p:cNvSpPr/>
          <p:nvPr/>
        </p:nvSpPr>
        <p:spPr bwMode="auto">
          <a:xfrm>
            <a:off x="3004938" y="5199859"/>
            <a:ext cx="1135013" cy="461389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Service</a:t>
            </a:r>
            <a:r>
              <a:rPr lang="zh-CN" altLang="en-US" sz="1200" dirty="0"/>
              <a:t>接</a:t>
            </a:r>
            <a:r>
              <a:rPr kumimoji="0" lang="zh-CN" altLang="en-US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口信息</a:t>
            </a:r>
          </a:p>
        </p:txBody>
      </p:sp>
      <p:sp>
        <p:nvSpPr>
          <p:cNvPr id="17" name="圆角矩形 16"/>
          <p:cNvSpPr/>
          <p:nvPr/>
        </p:nvSpPr>
        <p:spPr bwMode="auto">
          <a:xfrm>
            <a:off x="6587488" y="1614129"/>
            <a:ext cx="1800936" cy="720081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zh-CN" sz="1200" dirty="0"/>
              <a:t>代表多个</a:t>
            </a:r>
            <a:r>
              <a:rPr lang="en-US" altLang="zh-CN" sz="1200" dirty="0" smtClean="0"/>
              <a:t>Invoker</a:t>
            </a:r>
            <a:r>
              <a:rPr lang="zh-CN" altLang="en-US" sz="1200" dirty="0" smtClean="0"/>
              <a:t>，可以看成可动态变化的</a:t>
            </a:r>
            <a:r>
              <a:rPr lang="en-US" altLang="zh-CN" sz="1200" dirty="0"/>
              <a:t>List&lt;Invoker&gt;</a:t>
            </a:r>
            <a:endParaRPr kumimoji="0" lang="zh-CN" altLang="en-US" sz="1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18" name="直接箭头连接符 17"/>
          <p:cNvCxnSpPr>
            <a:stCxn id="17" idx="1"/>
          </p:cNvCxnSpPr>
          <p:nvPr/>
        </p:nvCxnSpPr>
        <p:spPr bwMode="auto">
          <a:xfrm flipH="1">
            <a:off x="5580112" y="1974170"/>
            <a:ext cx="1007376" cy="992682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/>
        </p:nvSpPr>
        <p:spPr bwMode="auto">
          <a:xfrm>
            <a:off x="4139951" y="1974170"/>
            <a:ext cx="1800936" cy="720081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200" dirty="0"/>
              <a:t>Cluster</a:t>
            </a:r>
            <a:r>
              <a:rPr lang="zh-CN" altLang="zh-CN" sz="1200" dirty="0"/>
              <a:t>将</a:t>
            </a:r>
            <a:r>
              <a:rPr lang="en-US" altLang="zh-CN" sz="1200" dirty="0"/>
              <a:t>Directory</a:t>
            </a:r>
            <a:r>
              <a:rPr lang="zh-CN" altLang="zh-CN" sz="1200" dirty="0"/>
              <a:t>中的多个</a:t>
            </a:r>
            <a:r>
              <a:rPr lang="en-US" altLang="zh-CN" sz="1200" dirty="0"/>
              <a:t>Invoker</a:t>
            </a:r>
            <a:r>
              <a:rPr lang="zh-CN" altLang="zh-CN" sz="1200" dirty="0"/>
              <a:t>伪装成一个</a:t>
            </a:r>
            <a:r>
              <a:rPr lang="en-US" altLang="zh-CN" sz="1200" dirty="0"/>
              <a:t>Invoker</a:t>
            </a:r>
            <a:endParaRPr kumimoji="0" lang="zh-CN" altLang="en-US" sz="1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25" name="直接箭头连接符 24"/>
          <p:cNvCxnSpPr>
            <a:stCxn id="24" idx="1"/>
          </p:cNvCxnSpPr>
          <p:nvPr/>
        </p:nvCxnSpPr>
        <p:spPr bwMode="auto">
          <a:xfrm flipH="1">
            <a:off x="3059832" y="2334211"/>
            <a:ext cx="1080119" cy="576063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30" idx="2"/>
          </p:cNvCxnSpPr>
          <p:nvPr/>
        </p:nvCxnSpPr>
        <p:spPr bwMode="auto">
          <a:xfrm flipH="1">
            <a:off x="2294841" y="2217434"/>
            <a:ext cx="674612" cy="576062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圆角矩形 29"/>
          <p:cNvSpPr/>
          <p:nvPr/>
        </p:nvSpPr>
        <p:spPr bwMode="auto">
          <a:xfrm>
            <a:off x="2339015" y="1898042"/>
            <a:ext cx="1260876" cy="31939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zh-CN" altLang="en-US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包含容错逻辑</a:t>
            </a:r>
          </a:p>
        </p:txBody>
      </p:sp>
      <p:sp>
        <p:nvSpPr>
          <p:cNvPr id="33" name="圆角矩形 32"/>
          <p:cNvSpPr/>
          <p:nvPr/>
        </p:nvSpPr>
        <p:spPr bwMode="auto">
          <a:xfrm>
            <a:off x="6804248" y="3119252"/>
            <a:ext cx="1800936" cy="720081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zh-CN" sz="1200" dirty="0"/>
              <a:t>从多个</a:t>
            </a:r>
            <a:r>
              <a:rPr lang="en-US" altLang="zh-CN" sz="1200" dirty="0"/>
              <a:t>Invoker</a:t>
            </a:r>
            <a:r>
              <a:rPr lang="zh-CN" altLang="zh-CN" sz="1200" dirty="0"/>
              <a:t>中按路由规则选出</a:t>
            </a:r>
            <a:r>
              <a:rPr lang="zh-CN" altLang="zh-CN" sz="1200" dirty="0" smtClean="0"/>
              <a:t>子集</a:t>
            </a:r>
            <a:r>
              <a:rPr lang="zh-CN" altLang="en-US" sz="1200" dirty="0" smtClean="0"/>
              <a:t>，如读写分离，应用隔离</a:t>
            </a:r>
            <a:endParaRPr kumimoji="0" lang="zh-CN" altLang="en-US" sz="1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34" name="直接箭头连接符 33"/>
          <p:cNvCxnSpPr>
            <a:stCxn id="33" idx="1"/>
          </p:cNvCxnSpPr>
          <p:nvPr/>
        </p:nvCxnSpPr>
        <p:spPr bwMode="auto">
          <a:xfrm flipH="1">
            <a:off x="5796872" y="3479293"/>
            <a:ext cx="1007376" cy="36004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圆角矩形 35"/>
          <p:cNvSpPr/>
          <p:nvPr/>
        </p:nvSpPr>
        <p:spPr bwMode="auto">
          <a:xfrm>
            <a:off x="6811214" y="4914245"/>
            <a:ext cx="1800936" cy="720081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zh-CN" sz="1200" dirty="0"/>
              <a:t>负责从多个</a:t>
            </a:r>
            <a:r>
              <a:rPr lang="en-US" altLang="zh-CN" sz="1200" dirty="0"/>
              <a:t>Invoker</a:t>
            </a:r>
            <a:r>
              <a:rPr lang="zh-CN" altLang="zh-CN" sz="1200" dirty="0"/>
              <a:t>中选出具体的一个用于本次调用</a:t>
            </a:r>
            <a:endParaRPr kumimoji="0" lang="zh-CN" altLang="en-US" sz="1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37" name="直接箭头连接符 36"/>
          <p:cNvCxnSpPr>
            <a:stCxn id="36" idx="1"/>
          </p:cNvCxnSpPr>
          <p:nvPr/>
        </p:nvCxnSpPr>
        <p:spPr bwMode="auto">
          <a:xfrm flipH="1" flipV="1">
            <a:off x="5796872" y="4566458"/>
            <a:ext cx="1014342" cy="707828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11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5" grpId="0" animBg="1"/>
      <p:bldP spid="16" grpId="0" animBg="1"/>
      <p:bldP spid="17" grpId="0" animBg="1"/>
      <p:bldP spid="24" grpId="0" animBg="1"/>
      <p:bldP spid="30" grpId="0" animBg="1"/>
      <p:bldP spid="33" grpId="0" animBg="1"/>
      <p:bldP spid="3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charset="-122"/>
              </a:rPr>
              <a:t>4.</a:t>
            </a:r>
            <a:r>
              <a:rPr lang="zh-CN" altLang="zh-CN" dirty="0"/>
              <a:t>集群</a:t>
            </a:r>
            <a:r>
              <a:rPr lang="zh-CN" altLang="zh-CN" dirty="0" smtClean="0"/>
              <a:t>容错</a:t>
            </a:r>
            <a:r>
              <a:rPr lang="zh-CN" altLang="en-US" dirty="0" smtClean="0"/>
              <a:t>算法</a:t>
            </a:r>
            <a:r>
              <a:rPr lang="en-US" altLang="zh-CN" dirty="0" smtClean="0">
                <a:ea typeface="宋体" charset="-122"/>
              </a:rPr>
              <a:t>: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3" name="AutoShape 2" descr="dubbo-extension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gray">
          <a:xfrm>
            <a:off x="762000" y="1190600"/>
            <a:ext cx="7842448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1400" dirty="0"/>
              <a:t>Failover Cluster</a:t>
            </a:r>
            <a:endParaRPr lang="zh-CN" altLang="zh-CN" sz="1400" dirty="0"/>
          </a:p>
          <a:p>
            <a:pPr lvl="1"/>
            <a:r>
              <a:rPr lang="zh-CN" altLang="zh-CN" sz="1400" b="0" dirty="0"/>
              <a:t>失败自动切换，当出现失败，重试其它服务器。</a:t>
            </a:r>
            <a:r>
              <a:rPr lang="en-US" altLang="zh-CN" sz="1400" b="0" dirty="0"/>
              <a:t>(</a:t>
            </a:r>
            <a:r>
              <a:rPr lang="zh-CN" altLang="zh-CN" sz="1400" b="0" dirty="0"/>
              <a:t>缺省</a:t>
            </a:r>
            <a:r>
              <a:rPr lang="en-US" altLang="zh-CN" sz="1400" b="0" dirty="0"/>
              <a:t>)</a:t>
            </a:r>
            <a:endParaRPr lang="zh-CN" altLang="zh-CN" sz="1400" b="0" dirty="0"/>
          </a:p>
          <a:p>
            <a:pPr lvl="1"/>
            <a:r>
              <a:rPr lang="zh-CN" altLang="zh-CN" sz="1400" b="0" dirty="0"/>
              <a:t>通常用于读操作，但重试会带来更长延迟。</a:t>
            </a:r>
          </a:p>
          <a:p>
            <a:pPr lvl="1"/>
            <a:r>
              <a:rPr lang="zh-CN" altLang="zh-CN" sz="1400" b="0" dirty="0"/>
              <a:t>可通过</a:t>
            </a:r>
            <a:r>
              <a:rPr lang="en-US" altLang="zh-CN" sz="1400" b="0" dirty="0"/>
              <a:t>retries="2"</a:t>
            </a:r>
            <a:r>
              <a:rPr lang="zh-CN" altLang="zh-CN" sz="1400" b="0" dirty="0"/>
              <a:t>来设置重试次数</a:t>
            </a:r>
            <a:r>
              <a:rPr lang="en-US" altLang="zh-CN" sz="1400" b="0" dirty="0"/>
              <a:t>(</a:t>
            </a:r>
            <a:r>
              <a:rPr lang="zh-CN" altLang="zh-CN" sz="1400" b="0" dirty="0"/>
              <a:t>不含第一次</a:t>
            </a:r>
            <a:r>
              <a:rPr lang="en-US" altLang="zh-CN" sz="1400" b="0" dirty="0"/>
              <a:t>)</a:t>
            </a:r>
            <a:r>
              <a:rPr lang="zh-CN" altLang="zh-CN" sz="1400" b="0" dirty="0"/>
              <a:t>。</a:t>
            </a:r>
          </a:p>
          <a:p>
            <a:r>
              <a:rPr lang="en-US" altLang="zh-CN" sz="1400" dirty="0" err="1"/>
              <a:t>Failfast</a:t>
            </a:r>
            <a:r>
              <a:rPr lang="en-US" altLang="zh-CN" sz="1400" dirty="0"/>
              <a:t> Cluster</a:t>
            </a:r>
            <a:endParaRPr lang="zh-CN" altLang="zh-CN" sz="1400" dirty="0"/>
          </a:p>
          <a:p>
            <a:pPr lvl="1"/>
            <a:r>
              <a:rPr lang="zh-CN" altLang="zh-CN" sz="1400" b="0" dirty="0"/>
              <a:t>快速失败，只发起一次调用，失败立即报错。</a:t>
            </a:r>
          </a:p>
          <a:p>
            <a:pPr lvl="1"/>
            <a:r>
              <a:rPr lang="zh-CN" altLang="zh-CN" sz="1400" b="0" dirty="0"/>
              <a:t>通常用于非幂等性的写操作，比如新增记录。</a:t>
            </a:r>
          </a:p>
          <a:p>
            <a:r>
              <a:rPr lang="en-US" altLang="zh-CN" sz="1400" dirty="0"/>
              <a:t>Failsafe Cluster</a:t>
            </a:r>
            <a:endParaRPr lang="zh-CN" altLang="zh-CN" sz="1400" dirty="0"/>
          </a:p>
          <a:p>
            <a:pPr lvl="1"/>
            <a:r>
              <a:rPr lang="zh-CN" altLang="zh-CN" sz="1400" b="0" dirty="0"/>
              <a:t>失败安全，出现异常时，直接忽略。</a:t>
            </a:r>
          </a:p>
          <a:p>
            <a:pPr lvl="1"/>
            <a:r>
              <a:rPr lang="zh-CN" altLang="zh-CN" sz="1400" b="0" dirty="0"/>
              <a:t>通常用于写入审计日志等操作。</a:t>
            </a:r>
          </a:p>
          <a:p>
            <a:r>
              <a:rPr lang="en-US" altLang="zh-CN" sz="1400" dirty="0"/>
              <a:t>Failback Cluster</a:t>
            </a:r>
            <a:endParaRPr lang="zh-CN" altLang="zh-CN" sz="1400" dirty="0"/>
          </a:p>
          <a:p>
            <a:pPr lvl="1"/>
            <a:r>
              <a:rPr lang="zh-CN" altLang="zh-CN" sz="1400" b="0" dirty="0"/>
              <a:t>失败自动恢复，后台记录失败请求，定时重发。</a:t>
            </a:r>
          </a:p>
          <a:p>
            <a:pPr lvl="1"/>
            <a:r>
              <a:rPr lang="zh-CN" altLang="zh-CN" sz="1400" b="0" dirty="0"/>
              <a:t>通常用于消息通知操作。</a:t>
            </a:r>
          </a:p>
          <a:p>
            <a:r>
              <a:rPr lang="en-US" altLang="zh-CN" sz="1400" dirty="0"/>
              <a:t>Forking Cluster</a:t>
            </a:r>
            <a:endParaRPr lang="zh-CN" altLang="zh-CN" sz="1400" dirty="0"/>
          </a:p>
          <a:p>
            <a:pPr lvl="1"/>
            <a:r>
              <a:rPr lang="zh-CN" altLang="zh-CN" sz="1400" b="0" dirty="0"/>
              <a:t>并行调用多个服务器，只要一个成功即返回。</a:t>
            </a:r>
          </a:p>
          <a:p>
            <a:pPr lvl="1"/>
            <a:r>
              <a:rPr lang="zh-CN" altLang="zh-CN" sz="1400" b="0" dirty="0"/>
              <a:t>通常用于实时性要求较高的读操作，但需要浪费更多服务资源。</a:t>
            </a:r>
          </a:p>
          <a:p>
            <a:pPr lvl="1"/>
            <a:r>
              <a:rPr lang="zh-CN" altLang="zh-CN" sz="1400" b="0" dirty="0"/>
              <a:t>可通过</a:t>
            </a:r>
            <a:r>
              <a:rPr lang="en-US" altLang="zh-CN" sz="1400" b="0" dirty="0"/>
              <a:t>forks="2"</a:t>
            </a:r>
            <a:r>
              <a:rPr lang="zh-CN" altLang="zh-CN" sz="1400" b="0" dirty="0"/>
              <a:t>来设置最大并行数。</a:t>
            </a:r>
          </a:p>
          <a:p>
            <a:r>
              <a:rPr lang="en-US" altLang="zh-CN" sz="1400" dirty="0"/>
              <a:t>Broadcast Cluster</a:t>
            </a:r>
            <a:endParaRPr lang="zh-CN" altLang="zh-CN" sz="1400" dirty="0"/>
          </a:p>
          <a:p>
            <a:pPr lvl="1"/>
            <a:r>
              <a:rPr lang="zh-CN" altLang="zh-CN" sz="1400" b="0" dirty="0"/>
              <a:t>广播调用所有提供者，逐个调用，任意一台报错则报错。</a:t>
            </a:r>
            <a:r>
              <a:rPr lang="en-US" altLang="zh-CN" sz="1400" b="0" dirty="0"/>
              <a:t>(2.1.0</a:t>
            </a:r>
            <a:r>
              <a:rPr lang="zh-CN" altLang="zh-CN" sz="1400" b="0" dirty="0"/>
              <a:t>开始支持</a:t>
            </a:r>
            <a:r>
              <a:rPr lang="en-US" altLang="zh-CN" sz="1400" b="0" dirty="0"/>
              <a:t>)</a:t>
            </a:r>
            <a:endParaRPr lang="zh-CN" altLang="zh-CN" sz="1400" b="0" dirty="0"/>
          </a:p>
          <a:p>
            <a:pPr lvl="1"/>
            <a:r>
              <a:rPr lang="zh-CN" altLang="zh-CN" sz="1400" b="0" dirty="0"/>
              <a:t>通常用于通知所有提供者更新缓存或日志等本地资源信息。</a:t>
            </a:r>
          </a:p>
        </p:txBody>
      </p:sp>
      <p:sp>
        <p:nvSpPr>
          <p:cNvPr id="22" name="圆角矩形 21"/>
          <p:cNvSpPr/>
          <p:nvPr/>
        </p:nvSpPr>
        <p:spPr bwMode="auto">
          <a:xfrm>
            <a:off x="5220072" y="2620431"/>
            <a:ext cx="3600400" cy="1132284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配置：</a:t>
            </a:r>
            <a:endParaRPr kumimoji="0" lang="en-US" altLang="zh-CN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algn="ctr"/>
            <a:r>
              <a:rPr lang="en-US" altLang="zh-CN" sz="1200" dirty="0"/>
              <a:t>&lt;</a:t>
            </a:r>
            <a:r>
              <a:rPr lang="en-US" altLang="zh-CN" sz="1200" dirty="0" err="1"/>
              <a:t>dubbo:service</a:t>
            </a:r>
            <a:r>
              <a:rPr lang="en-US" altLang="zh-CN" sz="1200" dirty="0"/>
              <a:t> cluster="failsafe" </a:t>
            </a:r>
            <a:r>
              <a:rPr lang="en-US" altLang="zh-CN" sz="1200" dirty="0" smtClean="0"/>
              <a:t>/&gt;</a:t>
            </a:r>
          </a:p>
          <a:p>
            <a:pPr algn="ctr"/>
            <a:r>
              <a:rPr lang="zh-CN" altLang="en-US" sz="1200" dirty="0">
                <a:solidFill>
                  <a:schemeClr val="tx1"/>
                </a:solidFill>
                <a:latin typeface="Arial" charset="0"/>
              </a:rPr>
              <a:t>或：</a:t>
            </a:r>
          </a:p>
          <a:p>
            <a:pPr algn="ctr"/>
            <a:r>
              <a:rPr lang="en-US" altLang="zh-CN" sz="1200" dirty="0">
                <a:solidFill>
                  <a:schemeClr val="tx1"/>
                </a:solidFill>
                <a:latin typeface="Arial" charset="0"/>
              </a:rPr>
              <a:t>&lt;</a:t>
            </a:r>
            <a:r>
              <a:rPr lang="en-US" altLang="zh-CN" sz="1200" dirty="0" err="1">
                <a:solidFill>
                  <a:schemeClr val="tx1"/>
                </a:solidFill>
                <a:latin typeface="Arial" charset="0"/>
              </a:rPr>
              <a:t>dubbo:reference</a:t>
            </a:r>
            <a:r>
              <a:rPr lang="en-US" altLang="zh-CN" sz="1200" dirty="0">
                <a:solidFill>
                  <a:schemeClr val="tx1"/>
                </a:solidFill>
                <a:latin typeface="Arial" charset="0"/>
              </a:rPr>
              <a:t> cluster="failsafe" /&gt;</a:t>
            </a:r>
          </a:p>
          <a:p>
            <a:pPr algn="ctr"/>
            <a:endParaRPr kumimoji="0" lang="zh-CN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圆角矩形 22"/>
          <p:cNvSpPr/>
          <p:nvPr/>
        </p:nvSpPr>
        <p:spPr bwMode="auto">
          <a:xfrm>
            <a:off x="5350498" y="3905115"/>
            <a:ext cx="3600400" cy="566142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zh-CN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在本例中，在适合的</a:t>
            </a:r>
            <a:r>
              <a:rPr kumimoji="0" lang="en-US" altLang="zh-CN" sz="1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dubbo.properties</a:t>
            </a:r>
            <a:r>
              <a:rPr kumimoji="0" lang="zh-CN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中添加如：</a:t>
            </a:r>
            <a:endParaRPr kumimoji="0" lang="en-US" altLang="zh-CN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algn="ctr"/>
            <a:r>
              <a:rPr lang="en-US" altLang="zh-CN" sz="1200" dirty="0" err="1" smtClean="0">
                <a:solidFill>
                  <a:schemeClr val="tx1"/>
                </a:solidFill>
                <a:latin typeface="Arial" charset="0"/>
              </a:rPr>
              <a:t>dubbo.service.cluster</a:t>
            </a:r>
            <a:r>
              <a:rPr lang="en-US" altLang="zh-CN" sz="1200" dirty="0" smtClean="0">
                <a:solidFill>
                  <a:schemeClr val="tx1"/>
                </a:solidFill>
                <a:latin typeface="Arial" charset="0"/>
              </a:rPr>
              <a:t>=failsafe</a:t>
            </a:r>
            <a:endParaRPr kumimoji="0" lang="zh-CN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39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charset="-122"/>
              </a:rPr>
              <a:t>5. </a:t>
            </a:r>
            <a:r>
              <a:rPr lang="zh-CN" altLang="en-US" dirty="0" smtClean="0">
                <a:ea typeface="宋体" charset="-122"/>
              </a:rPr>
              <a:t>负载</a:t>
            </a:r>
            <a:r>
              <a:rPr lang="zh-CN" altLang="en-US" dirty="0" smtClean="0">
                <a:ea typeface="宋体" charset="-122"/>
              </a:rPr>
              <a:t>均衡算法</a:t>
            </a:r>
            <a:r>
              <a:rPr lang="en-US" altLang="zh-CN" dirty="0" smtClean="0">
                <a:ea typeface="宋体" charset="-122"/>
              </a:rPr>
              <a:t>: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3" name="AutoShape 2" descr="dubbo-extension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gray">
          <a:xfrm>
            <a:off x="762000" y="1190600"/>
            <a:ext cx="7842448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1400" dirty="0"/>
              <a:t>Random </a:t>
            </a:r>
            <a:r>
              <a:rPr lang="en-US" altLang="zh-CN" sz="1400" dirty="0" err="1"/>
              <a:t>LoadBalance</a:t>
            </a:r>
            <a:endParaRPr lang="zh-CN" altLang="zh-CN" sz="1400" dirty="0"/>
          </a:p>
          <a:p>
            <a:pPr lvl="1"/>
            <a:r>
              <a:rPr lang="zh-CN" altLang="zh-CN" sz="1400" b="0" dirty="0"/>
              <a:t>随机，按权重设置随机概率。</a:t>
            </a:r>
          </a:p>
          <a:p>
            <a:pPr lvl="1"/>
            <a:r>
              <a:rPr lang="zh-CN" altLang="zh-CN" sz="1400" b="0" dirty="0"/>
              <a:t>在一个截面上碰撞的概率高，但调用量越大分布越均匀，而且按概率使用权重后也比较均匀，有利于动态调整提供者权重。</a:t>
            </a:r>
          </a:p>
          <a:p>
            <a:r>
              <a:rPr lang="en-US" altLang="zh-CN" sz="1400" dirty="0" err="1"/>
              <a:t>RoundRobin</a:t>
            </a:r>
            <a:r>
              <a:rPr lang="en-US" altLang="zh-CN" sz="1400" dirty="0"/>
              <a:t> </a:t>
            </a:r>
            <a:r>
              <a:rPr lang="en-US" altLang="zh-CN" sz="1400" dirty="0" err="1"/>
              <a:t>LoadBalance</a:t>
            </a:r>
            <a:endParaRPr lang="zh-CN" altLang="zh-CN" sz="1400" dirty="0"/>
          </a:p>
          <a:p>
            <a:pPr lvl="1"/>
            <a:r>
              <a:rPr lang="zh-CN" altLang="zh-CN" sz="1400" b="0" dirty="0"/>
              <a:t>轮循，按公约后的权重设置轮循比率。</a:t>
            </a:r>
          </a:p>
          <a:p>
            <a:pPr lvl="1"/>
            <a:r>
              <a:rPr lang="zh-CN" altLang="zh-CN" sz="1400" b="0" dirty="0"/>
              <a:t>存在慢的提供者累积请求问题，比如：第二台机器很慢，但没挂，当请求调到第二台时就卡在那，久而久之，所有请求都卡在调到第二台上。</a:t>
            </a:r>
          </a:p>
          <a:p>
            <a:r>
              <a:rPr lang="en-US" altLang="zh-CN" sz="1400" dirty="0" err="1"/>
              <a:t>LeastActive</a:t>
            </a:r>
            <a:r>
              <a:rPr lang="en-US" altLang="zh-CN" sz="1400" dirty="0"/>
              <a:t> </a:t>
            </a:r>
            <a:r>
              <a:rPr lang="en-US" altLang="zh-CN" sz="1400" dirty="0" err="1"/>
              <a:t>LoadBalance</a:t>
            </a:r>
            <a:endParaRPr lang="zh-CN" altLang="zh-CN" sz="1400" dirty="0"/>
          </a:p>
          <a:p>
            <a:pPr lvl="1"/>
            <a:r>
              <a:rPr lang="zh-CN" altLang="zh-CN" sz="1400" b="0" dirty="0"/>
              <a:t>最少活跃调用数，相同活跃数的随机，活跃数指调用前后计数差。</a:t>
            </a:r>
          </a:p>
          <a:p>
            <a:pPr lvl="1"/>
            <a:r>
              <a:rPr lang="zh-CN" altLang="zh-CN" sz="1400" b="0" dirty="0"/>
              <a:t>使慢的提供者收到更少请求，因为越慢的提供者的调用前后计数差会越大。</a:t>
            </a:r>
          </a:p>
          <a:p>
            <a:r>
              <a:rPr lang="en-US" altLang="zh-CN" sz="1400" dirty="0" err="1"/>
              <a:t>ConsistentHash</a:t>
            </a:r>
            <a:r>
              <a:rPr lang="en-US" altLang="zh-CN" sz="1400" dirty="0"/>
              <a:t> </a:t>
            </a:r>
            <a:r>
              <a:rPr lang="en-US" altLang="zh-CN" sz="1400" dirty="0" err="1"/>
              <a:t>LoadBalance</a:t>
            </a:r>
            <a:endParaRPr lang="zh-CN" altLang="zh-CN" sz="1400" dirty="0"/>
          </a:p>
          <a:p>
            <a:pPr lvl="1"/>
            <a:r>
              <a:rPr lang="zh-CN" altLang="zh-CN" sz="1400" b="0" dirty="0"/>
              <a:t>一致性</a:t>
            </a:r>
            <a:r>
              <a:rPr lang="en-US" altLang="zh-CN" sz="1400" b="0" dirty="0"/>
              <a:t>Hash</a:t>
            </a:r>
            <a:r>
              <a:rPr lang="zh-CN" altLang="zh-CN" sz="1400" b="0" dirty="0"/>
              <a:t>，相同参数的请求总是发到同一提供者。</a:t>
            </a:r>
          </a:p>
          <a:p>
            <a:pPr lvl="1"/>
            <a:r>
              <a:rPr lang="zh-CN" altLang="zh-CN" sz="1400" b="0" dirty="0"/>
              <a:t>当某一台提供者挂时，原本发往该提供者的请求，基于虚拟节点，平摊到其它提供者，不会引起剧烈变动。</a:t>
            </a:r>
          </a:p>
          <a:p>
            <a:pPr lvl="1"/>
            <a:r>
              <a:rPr lang="zh-CN" altLang="zh-CN" sz="1400" b="0" dirty="0"/>
              <a:t>算法参见：</a:t>
            </a:r>
            <a:r>
              <a:rPr lang="en-US" altLang="zh-CN" sz="1400" b="0" u="sng" dirty="0"/>
              <a:t>http://en.wikipedia.org/wiki/Consistent_hashing</a:t>
            </a:r>
            <a:r>
              <a:rPr lang="zh-CN" altLang="zh-CN" sz="1400" b="0" dirty="0"/>
              <a:t>。</a:t>
            </a:r>
          </a:p>
          <a:p>
            <a:pPr lvl="1"/>
            <a:r>
              <a:rPr lang="zh-CN" altLang="zh-CN" sz="1400" b="0" dirty="0"/>
              <a:t>缺省只对第一个参数</a:t>
            </a:r>
            <a:r>
              <a:rPr lang="en-US" altLang="zh-CN" sz="1400" b="0" dirty="0"/>
              <a:t>Hash</a:t>
            </a:r>
            <a:r>
              <a:rPr lang="zh-CN" altLang="zh-CN" sz="1400" b="0" dirty="0"/>
              <a:t>，如果要修改，请配置</a:t>
            </a:r>
            <a:r>
              <a:rPr lang="en-US" altLang="zh-CN" sz="1400" b="0" dirty="0"/>
              <a:t>&lt;</a:t>
            </a:r>
            <a:r>
              <a:rPr lang="en-US" altLang="zh-CN" sz="1400" b="0" dirty="0" err="1"/>
              <a:t>dubbo:parameter</a:t>
            </a:r>
            <a:r>
              <a:rPr lang="en-US" altLang="zh-CN" sz="1400" b="0" dirty="0"/>
              <a:t> key="</a:t>
            </a:r>
            <a:r>
              <a:rPr lang="en-US" altLang="zh-CN" sz="1400" b="0" dirty="0" err="1"/>
              <a:t>hash.arguments</a:t>
            </a:r>
            <a:r>
              <a:rPr lang="en-US" altLang="zh-CN" sz="1400" b="0" dirty="0"/>
              <a:t>" value="0,1" /&gt;</a:t>
            </a:r>
            <a:endParaRPr lang="zh-CN" altLang="zh-CN" sz="1400" b="0" dirty="0"/>
          </a:p>
          <a:p>
            <a:pPr lvl="1"/>
            <a:r>
              <a:rPr lang="zh-CN" altLang="zh-CN" sz="1400" b="0" dirty="0"/>
              <a:t>缺省用</a:t>
            </a:r>
            <a:r>
              <a:rPr lang="en-US" altLang="zh-CN" sz="1400" b="0" dirty="0"/>
              <a:t>160</a:t>
            </a:r>
            <a:r>
              <a:rPr lang="zh-CN" altLang="zh-CN" sz="1400" b="0" dirty="0"/>
              <a:t>份虚拟节点，如果要修改，请配置</a:t>
            </a:r>
            <a:r>
              <a:rPr lang="en-US" altLang="zh-CN" sz="1400" b="0" dirty="0"/>
              <a:t>&lt;</a:t>
            </a:r>
            <a:r>
              <a:rPr lang="en-US" altLang="zh-CN" sz="1400" b="0" dirty="0" err="1"/>
              <a:t>dubbo:parameter</a:t>
            </a:r>
            <a:r>
              <a:rPr lang="en-US" altLang="zh-CN" sz="1400" b="0" dirty="0"/>
              <a:t> key="</a:t>
            </a:r>
            <a:r>
              <a:rPr lang="en-US" altLang="zh-CN" sz="1400" b="0" dirty="0" err="1"/>
              <a:t>hash.nodes</a:t>
            </a:r>
            <a:r>
              <a:rPr lang="en-US" altLang="zh-CN" sz="1400" b="0" dirty="0"/>
              <a:t>" value="320" /&gt;</a:t>
            </a:r>
            <a:endParaRPr lang="zh-CN" altLang="zh-CN" sz="1400" b="0" dirty="0"/>
          </a:p>
        </p:txBody>
      </p:sp>
    </p:spTree>
    <p:extLst>
      <p:ext uri="{BB962C8B-B14F-4D97-AF65-F5344CB8AC3E}">
        <p14:creationId xmlns:p14="http://schemas.microsoft.com/office/powerpoint/2010/main" val="157186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charset="-122"/>
              </a:rPr>
              <a:t>5. </a:t>
            </a:r>
            <a:r>
              <a:rPr lang="zh-CN" altLang="en-US" dirty="0" smtClean="0">
                <a:ea typeface="宋体" charset="-122"/>
              </a:rPr>
              <a:t>负载均衡</a:t>
            </a:r>
            <a:r>
              <a:rPr lang="en-US" altLang="zh-CN" dirty="0" smtClean="0">
                <a:ea typeface="宋体" charset="-122"/>
              </a:rPr>
              <a:t>: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3" name="AutoShape 2" descr="dubbo-extension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gray">
          <a:xfrm>
            <a:off x="1043608" y="2400874"/>
            <a:ext cx="7842448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zh-CN" altLang="en-US" sz="1400" dirty="0"/>
              <a:t>配置</a:t>
            </a:r>
            <a:r>
              <a:rPr lang="zh-CN" altLang="en-US" sz="1400" dirty="0" smtClean="0"/>
              <a:t>如：（在本例中可以在</a:t>
            </a:r>
            <a:r>
              <a:rPr lang="en-US" altLang="zh-CN" sz="1400" dirty="0" smtClean="0"/>
              <a:t>spring-dubbo-service.xml</a:t>
            </a:r>
            <a:r>
              <a:rPr lang="zh-CN" altLang="en-US" sz="1400" dirty="0" smtClean="0"/>
              <a:t>配置）</a:t>
            </a:r>
            <a:endParaRPr lang="zh-CN" altLang="en-US" sz="1400" dirty="0"/>
          </a:p>
          <a:p>
            <a:pPr lvl="1"/>
            <a:r>
              <a:rPr lang="en-US" altLang="zh-CN" sz="1400" b="0" dirty="0"/>
              <a:t>&lt;</a:t>
            </a:r>
            <a:r>
              <a:rPr lang="en-US" altLang="zh-CN" sz="1400" b="0" dirty="0" err="1"/>
              <a:t>dubbo:service</a:t>
            </a:r>
            <a:r>
              <a:rPr lang="en-US" altLang="zh-CN" sz="1400" b="0" dirty="0"/>
              <a:t> interface="..." </a:t>
            </a:r>
            <a:r>
              <a:rPr lang="en-US" altLang="zh-CN" sz="1400" b="0" dirty="0" err="1"/>
              <a:t>loadbalance</a:t>
            </a:r>
            <a:r>
              <a:rPr lang="en-US" altLang="zh-CN" sz="1400" b="0" dirty="0"/>
              <a:t>="</a:t>
            </a:r>
            <a:r>
              <a:rPr lang="en-US" altLang="zh-CN" sz="1400" b="0" dirty="0" err="1"/>
              <a:t>roundrobin</a:t>
            </a:r>
            <a:r>
              <a:rPr lang="en-US" altLang="zh-CN" sz="1400" b="0" dirty="0"/>
              <a:t>" /&gt;</a:t>
            </a:r>
          </a:p>
          <a:p>
            <a:pPr lvl="1"/>
            <a:r>
              <a:rPr lang="zh-CN" altLang="en-US" sz="1400" b="0" dirty="0"/>
              <a:t>或</a:t>
            </a:r>
            <a:r>
              <a:rPr lang="zh-CN" altLang="en-US" sz="1400" b="0" dirty="0" smtClean="0"/>
              <a:t>：</a:t>
            </a:r>
            <a:r>
              <a:rPr lang="en-US" altLang="zh-CN" sz="1400" b="0" dirty="0" smtClean="0"/>
              <a:t>&lt;</a:t>
            </a:r>
            <a:r>
              <a:rPr lang="en-US" altLang="zh-CN" sz="1400" b="0" dirty="0" err="1"/>
              <a:t>dubbo:reference</a:t>
            </a:r>
            <a:r>
              <a:rPr lang="en-US" altLang="zh-CN" sz="1400" b="0" dirty="0"/>
              <a:t> interface="..." </a:t>
            </a:r>
            <a:r>
              <a:rPr lang="en-US" altLang="zh-CN" sz="1400" b="0" dirty="0" err="1"/>
              <a:t>loadbalance</a:t>
            </a:r>
            <a:r>
              <a:rPr lang="en-US" altLang="zh-CN" sz="1400" b="0" dirty="0"/>
              <a:t>="</a:t>
            </a:r>
            <a:r>
              <a:rPr lang="en-US" altLang="zh-CN" sz="1400" b="0" dirty="0" err="1"/>
              <a:t>roundrobin</a:t>
            </a:r>
            <a:r>
              <a:rPr lang="en-US" altLang="zh-CN" sz="1400" b="0" dirty="0"/>
              <a:t>" /&gt;</a:t>
            </a:r>
          </a:p>
          <a:p>
            <a:pPr lvl="1"/>
            <a:r>
              <a:rPr lang="zh-CN" altLang="en-US" sz="1400" b="0" dirty="0"/>
              <a:t>或</a:t>
            </a:r>
            <a:r>
              <a:rPr lang="zh-CN" altLang="en-US" sz="1400" b="0" dirty="0" smtClean="0"/>
              <a:t>：</a:t>
            </a:r>
            <a:r>
              <a:rPr lang="en-US" altLang="zh-CN" sz="1400" b="0" dirty="0" smtClean="0"/>
              <a:t>&lt;</a:t>
            </a:r>
            <a:r>
              <a:rPr lang="en-US" altLang="zh-CN" sz="1400" b="0" dirty="0" err="1"/>
              <a:t>dubbo:service</a:t>
            </a:r>
            <a:r>
              <a:rPr lang="en-US" altLang="zh-CN" sz="1400" b="0" dirty="0"/>
              <a:t> interface</a:t>
            </a:r>
            <a:r>
              <a:rPr lang="en-US" altLang="zh-CN" sz="1400" b="0" dirty="0" smtClean="0"/>
              <a:t>="..."&gt;</a:t>
            </a:r>
            <a:br>
              <a:rPr lang="en-US" altLang="zh-CN" sz="1400" b="0" dirty="0" smtClean="0"/>
            </a:br>
            <a:r>
              <a:rPr lang="en-US" altLang="zh-CN" sz="1400" b="0" dirty="0" smtClean="0"/>
              <a:t>&lt;</a:t>
            </a:r>
            <a:r>
              <a:rPr lang="en-US" altLang="zh-CN" sz="1400" b="0" dirty="0" err="1"/>
              <a:t>dubbo:method</a:t>
            </a:r>
            <a:r>
              <a:rPr lang="en-US" altLang="zh-CN" sz="1400" b="0" dirty="0"/>
              <a:t> name="..." </a:t>
            </a:r>
            <a:r>
              <a:rPr lang="en-US" altLang="zh-CN" sz="1400" b="0" dirty="0" err="1"/>
              <a:t>loadbalance</a:t>
            </a:r>
            <a:r>
              <a:rPr lang="en-US" altLang="zh-CN" sz="1400" b="0" dirty="0"/>
              <a:t>="</a:t>
            </a:r>
            <a:r>
              <a:rPr lang="en-US" altLang="zh-CN" sz="1400" b="0" dirty="0" err="1"/>
              <a:t>roundrobin</a:t>
            </a:r>
            <a:r>
              <a:rPr lang="en-US" altLang="zh-CN" sz="1400" b="0" dirty="0" smtClean="0"/>
              <a:t>"/&gt;</a:t>
            </a:r>
            <a:br>
              <a:rPr lang="en-US" altLang="zh-CN" sz="1400" b="0" dirty="0" smtClean="0"/>
            </a:br>
            <a:r>
              <a:rPr lang="en-US" altLang="zh-CN" sz="1400" b="0" dirty="0" smtClean="0"/>
              <a:t>&lt;/</a:t>
            </a:r>
            <a:r>
              <a:rPr lang="en-US" altLang="zh-CN" sz="1400" b="0" dirty="0" err="1"/>
              <a:t>dubbo:service</a:t>
            </a:r>
            <a:r>
              <a:rPr lang="en-US" altLang="zh-CN" sz="1400" b="0" dirty="0"/>
              <a:t>&gt;</a:t>
            </a:r>
          </a:p>
          <a:p>
            <a:pPr lvl="1"/>
            <a:r>
              <a:rPr lang="zh-CN" altLang="en-US" sz="1400" b="0" dirty="0"/>
              <a:t>或</a:t>
            </a:r>
            <a:r>
              <a:rPr lang="zh-CN" altLang="en-US" sz="1400" b="0" dirty="0" smtClean="0"/>
              <a:t>：</a:t>
            </a:r>
            <a:r>
              <a:rPr lang="en-US" altLang="zh-CN" sz="1400" b="0" dirty="0" smtClean="0"/>
              <a:t>&lt;</a:t>
            </a:r>
            <a:r>
              <a:rPr lang="en-US" altLang="zh-CN" sz="1400" b="0" dirty="0" err="1"/>
              <a:t>dubbo:reference</a:t>
            </a:r>
            <a:r>
              <a:rPr lang="en-US" altLang="zh-CN" sz="1400" b="0" dirty="0"/>
              <a:t> interface</a:t>
            </a:r>
            <a:r>
              <a:rPr lang="en-US" altLang="zh-CN" sz="1400" b="0" dirty="0" smtClean="0"/>
              <a:t>="..."&gt;</a:t>
            </a:r>
            <a:br>
              <a:rPr lang="en-US" altLang="zh-CN" sz="1400" b="0" dirty="0" smtClean="0"/>
            </a:br>
            <a:r>
              <a:rPr lang="en-US" altLang="zh-CN" sz="1400" b="0" dirty="0" smtClean="0"/>
              <a:t>&lt;</a:t>
            </a:r>
            <a:r>
              <a:rPr lang="en-US" altLang="zh-CN" sz="1400" b="0" dirty="0" err="1"/>
              <a:t>dubbo:method</a:t>
            </a:r>
            <a:r>
              <a:rPr lang="en-US" altLang="zh-CN" sz="1400" b="0" dirty="0"/>
              <a:t> name="..." </a:t>
            </a:r>
            <a:r>
              <a:rPr lang="en-US" altLang="zh-CN" sz="1400" b="0" dirty="0" err="1"/>
              <a:t>loadbalance</a:t>
            </a:r>
            <a:r>
              <a:rPr lang="en-US" altLang="zh-CN" sz="1400" b="0" dirty="0"/>
              <a:t>="</a:t>
            </a:r>
            <a:r>
              <a:rPr lang="en-US" altLang="zh-CN" sz="1400" b="0" dirty="0" err="1"/>
              <a:t>roundrobin</a:t>
            </a:r>
            <a:r>
              <a:rPr lang="en-US" altLang="zh-CN" sz="1400" b="0" dirty="0" smtClean="0"/>
              <a:t>"/&gt;</a:t>
            </a:r>
            <a:br>
              <a:rPr lang="en-US" altLang="zh-CN" sz="1400" b="0" dirty="0" smtClean="0"/>
            </a:br>
            <a:r>
              <a:rPr lang="en-US" altLang="zh-CN" sz="1400" b="0" dirty="0" smtClean="0"/>
              <a:t>&lt;/</a:t>
            </a:r>
            <a:r>
              <a:rPr lang="en-US" altLang="zh-CN" sz="1400" b="0" dirty="0" err="1"/>
              <a:t>dubbo:reference</a:t>
            </a:r>
            <a:r>
              <a:rPr lang="en-US" altLang="zh-CN" sz="1400" b="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26198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charset="-122"/>
              </a:rPr>
              <a:t>6. </a:t>
            </a:r>
            <a:r>
              <a:rPr lang="zh-CN" altLang="en-US" dirty="0" smtClean="0">
                <a:ea typeface="宋体" charset="-122"/>
              </a:rPr>
              <a:t>线程</a:t>
            </a:r>
            <a:r>
              <a:rPr lang="zh-CN" altLang="en-US" dirty="0">
                <a:ea typeface="宋体" charset="-122"/>
              </a:rPr>
              <a:t>模型</a:t>
            </a:r>
            <a:r>
              <a:rPr lang="en-US" altLang="zh-CN" dirty="0" smtClean="0">
                <a:ea typeface="宋体" charset="-122"/>
              </a:rPr>
              <a:t>: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3" name="AutoShape 2" descr="dubbo-extension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gray">
          <a:xfrm>
            <a:off x="762000" y="1700808"/>
            <a:ext cx="7842448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zh-CN" altLang="en-US" sz="1400" dirty="0" smtClean="0"/>
              <a:t>基于</a:t>
            </a:r>
            <a:r>
              <a:rPr lang="en-US" altLang="zh-CN" sz="1400" dirty="0" err="1" smtClean="0"/>
              <a:t>Netty</a:t>
            </a:r>
            <a:r>
              <a:rPr lang="en-US" altLang="zh-CN" sz="1400" dirty="0" smtClean="0"/>
              <a:t> 3.7.0</a:t>
            </a:r>
            <a:r>
              <a:rPr lang="zh-CN" altLang="en-US" sz="1400" dirty="0" smtClean="0"/>
              <a:t>线程模型</a:t>
            </a:r>
            <a:endParaRPr lang="en-US" altLang="zh-CN" sz="1400" dirty="0" smtClean="0"/>
          </a:p>
          <a:p>
            <a:r>
              <a:rPr lang="zh-CN" altLang="zh-CN" sz="1400" dirty="0" smtClean="0"/>
              <a:t>事件</a:t>
            </a:r>
            <a:r>
              <a:rPr lang="zh-CN" altLang="zh-CN" sz="1400" dirty="0"/>
              <a:t>处理线程说明</a:t>
            </a:r>
          </a:p>
          <a:p>
            <a:pPr lvl="1"/>
            <a:r>
              <a:rPr lang="zh-CN" altLang="zh-CN" sz="1400" dirty="0"/>
              <a:t>如果事件处理的逻辑能迅速完成，并且不会发起新的</a:t>
            </a:r>
            <a:r>
              <a:rPr lang="en-US" altLang="zh-CN" sz="1400" dirty="0"/>
              <a:t>IO</a:t>
            </a:r>
            <a:r>
              <a:rPr lang="zh-CN" altLang="zh-CN" sz="1400" dirty="0"/>
              <a:t>请求</a:t>
            </a:r>
            <a:r>
              <a:rPr lang="zh-CN" altLang="zh-CN" sz="1400" dirty="0" smtClean="0"/>
              <a:t>，</a:t>
            </a:r>
            <a:r>
              <a:rPr lang="en-US" altLang="zh-CN" sz="1400" dirty="0" smtClean="0"/>
              <a:t/>
            </a:r>
            <a:br>
              <a:rPr lang="en-US" altLang="zh-CN" sz="1400" dirty="0" smtClean="0"/>
            </a:br>
            <a:r>
              <a:rPr lang="zh-CN" altLang="zh-CN" sz="1400" dirty="0" smtClean="0"/>
              <a:t>比如</a:t>
            </a:r>
            <a:r>
              <a:rPr lang="zh-CN" altLang="zh-CN" sz="1400" dirty="0"/>
              <a:t>只是在内存中记个标识，则直接在</a:t>
            </a:r>
            <a:r>
              <a:rPr lang="en-US" altLang="zh-CN" sz="1400" dirty="0"/>
              <a:t>IO</a:t>
            </a:r>
            <a:r>
              <a:rPr lang="zh-CN" altLang="zh-CN" sz="1400" dirty="0"/>
              <a:t>线程上处理更快，因为减少了线程池调度。</a:t>
            </a:r>
          </a:p>
          <a:p>
            <a:pPr lvl="1"/>
            <a:r>
              <a:rPr lang="zh-CN" altLang="zh-CN" sz="1400" dirty="0"/>
              <a:t>但如果事件处理逻辑较慢，或者需要发起新的</a:t>
            </a:r>
            <a:r>
              <a:rPr lang="en-US" altLang="zh-CN" sz="1400" dirty="0"/>
              <a:t>IO</a:t>
            </a:r>
            <a:r>
              <a:rPr lang="zh-CN" altLang="zh-CN" sz="1400" dirty="0"/>
              <a:t>请求</a:t>
            </a:r>
            <a:r>
              <a:rPr lang="zh-CN" altLang="zh-CN" sz="1400" dirty="0" smtClean="0"/>
              <a:t>，</a:t>
            </a:r>
            <a:r>
              <a:rPr lang="en-US" altLang="zh-CN" sz="1400" dirty="0" smtClean="0"/>
              <a:t/>
            </a:r>
            <a:br>
              <a:rPr lang="en-US" altLang="zh-CN" sz="1400" dirty="0" smtClean="0"/>
            </a:br>
            <a:r>
              <a:rPr lang="zh-CN" altLang="zh-CN" sz="1400" dirty="0" smtClean="0"/>
              <a:t>比如</a:t>
            </a:r>
            <a:r>
              <a:rPr lang="zh-CN" altLang="zh-CN" sz="1400" dirty="0"/>
              <a:t>需要查询数据库，则必须派发到线程池，否则</a:t>
            </a:r>
            <a:r>
              <a:rPr lang="en-US" altLang="zh-CN" sz="1400" dirty="0"/>
              <a:t>IO</a:t>
            </a:r>
            <a:r>
              <a:rPr lang="zh-CN" altLang="zh-CN" sz="1400" dirty="0"/>
              <a:t>线程阻塞，将导致不能接收其它请求。</a:t>
            </a:r>
          </a:p>
          <a:p>
            <a:pPr lvl="1"/>
            <a:r>
              <a:rPr lang="zh-CN" altLang="zh-CN" sz="1400" dirty="0"/>
              <a:t>如果用</a:t>
            </a:r>
            <a:r>
              <a:rPr lang="en-US" altLang="zh-CN" sz="1400" dirty="0"/>
              <a:t>IO</a:t>
            </a:r>
            <a:r>
              <a:rPr lang="zh-CN" altLang="zh-CN" sz="1400" dirty="0"/>
              <a:t>线程处理事件，又在事件处理过程中发起新的</a:t>
            </a:r>
            <a:r>
              <a:rPr lang="en-US" altLang="zh-CN" sz="1400" dirty="0"/>
              <a:t>IO</a:t>
            </a:r>
            <a:r>
              <a:rPr lang="zh-CN" altLang="zh-CN" sz="1400" dirty="0"/>
              <a:t>请求</a:t>
            </a:r>
            <a:r>
              <a:rPr lang="zh-CN" altLang="zh-CN" sz="1400" dirty="0" smtClean="0"/>
              <a:t>，</a:t>
            </a:r>
            <a:r>
              <a:rPr lang="en-US" altLang="zh-CN" sz="1400" dirty="0" smtClean="0"/>
              <a:t/>
            </a:r>
            <a:br>
              <a:rPr lang="en-US" altLang="zh-CN" sz="1400" dirty="0" smtClean="0"/>
            </a:br>
            <a:r>
              <a:rPr lang="zh-CN" altLang="zh-CN" sz="1400" dirty="0" smtClean="0"/>
              <a:t>比如</a:t>
            </a:r>
            <a:r>
              <a:rPr lang="zh-CN" altLang="zh-CN" sz="1400" dirty="0"/>
              <a:t>在连接事件中发起登录请求，会报</a:t>
            </a:r>
            <a:r>
              <a:rPr lang="en-US" altLang="zh-CN" sz="1400" dirty="0"/>
              <a:t>“</a:t>
            </a:r>
            <a:r>
              <a:rPr lang="zh-CN" altLang="zh-CN" sz="1400" dirty="0"/>
              <a:t>可能引发死锁</a:t>
            </a:r>
            <a:r>
              <a:rPr lang="en-US" altLang="zh-CN" sz="1400" dirty="0"/>
              <a:t>”</a:t>
            </a:r>
            <a:r>
              <a:rPr lang="zh-CN" altLang="zh-CN" sz="1400" dirty="0"/>
              <a:t>异常，但不会真死锁。</a:t>
            </a:r>
            <a:endParaRPr lang="zh-CN" altLang="zh-CN" sz="1400" b="0" dirty="0"/>
          </a:p>
        </p:txBody>
      </p:sp>
      <p:pic>
        <p:nvPicPr>
          <p:cNvPr id="5" name="图片 4" descr="http://dubbo.io/dubbo-protocol.jpg-version=1&amp;modificationDate=133106824100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46" y="3861048"/>
            <a:ext cx="7789642" cy="1800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1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charset="-122"/>
              </a:rPr>
              <a:t>6. </a:t>
            </a:r>
            <a:r>
              <a:rPr lang="zh-CN" altLang="en-US" dirty="0">
                <a:ea typeface="宋体" charset="-122"/>
              </a:rPr>
              <a:t>线程模型</a:t>
            </a:r>
            <a:r>
              <a:rPr lang="en-US" altLang="zh-CN" dirty="0">
                <a:ea typeface="宋体" charset="-122"/>
              </a:rPr>
              <a:t>:</a:t>
            </a:r>
          </a:p>
        </p:txBody>
      </p:sp>
      <p:sp>
        <p:nvSpPr>
          <p:cNvPr id="3" name="AutoShape 2" descr="dubbo-extension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gray">
          <a:xfrm>
            <a:off x="762000" y="1190600"/>
            <a:ext cx="7842448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/>
            <a:r>
              <a:rPr lang="en-US" altLang="zh-CN" sz="1400" dirty="0"/>
              <a:t>Dispatcher</a:t>
            </a:r>
            <a:endParaRPr lang="zh-CN" altLang="zh-CN" sz="1600" dirty="0"/>
          </a:p>
          <a:p>
            <a:pPr lvl="1"/>
            <a:r>
              <a:rPr lang="en-US" altLang="zh-CN" sz="1400" b="0" dirty="0"/>
              <a:t>all </a:t>
            </a:r>
            <a:r>
              <a:rPr lang="zh-CN" altLang="zh-CN" sz="1400" b="0" dirty="0"/>
              <a:t>所有消息都派发到线程池，包括请求，响应，连接事件，断开事件，心跳等。</a:t>
            </a:r>
            <a:endParaRPr lang="zh-CN" altLang="zh-CN" sz="1600" b="0" dirty="0"/>
          </a:p>
          <a:p>
            <a:pPr lvl="1"/>
            <a:r>
              <a:rPr lang="en-US" altLang="zh-CN" sz="1400" b="0" dirty="0"/>
              <a:t>direct </a:t>
            </a:r>
            <a:r>
              <a:rPr lang="zh-CN" altLang="zh-CN" sz="1400" b="0" dirty="0"/>
              <a:t>所有消息都不派发到线程池，全部在</a:t>
            </a:r>
            <a:r>
              <a:rPr lang="en-US" altLang="zh-CN" sz="1400" b="0" dirty="0"/>
              <a:t>IO</a:t>
            </a:r>
            <a:r>
              <a:rPr lang="zh-CN" altLang="zh-CN" sz="1400" b="0" dirty="0"/>
              <a:t>线程上直接执行。</a:t>
            </a:r>
            <a:endParaRPr lang="zh-CN" altLang="zh-CN" sz="1600" b="0" dirty="0"/>
          </a:p>
          <a:p>
            <a:pPr lvl="1"/>
            <a:r>
              <a:rPr lang="en-US" altLang="zh-CN" sz="1400" b="0" dirty="0"/>
              <a:t>message </a:t>
            </a:r>
            <a:r>
              <a:rPr lang="zh-CN" altLang="zh-CN" sz="1400" b="0" dirty="0"/>
              <a:t>只有请求响应消息派发到线程池，其它连接断开事件，心跳等消息，直接在</a:t>
            </a:r>
            <a:r>
              <a:rPr lang="en-US" altLang="zh-CN" sz="1400" b="0" dirty="0"/>
              <a:t>IO</a:t>
            </a:r>
            <a:r>
              <a:rPr lang="zh-CN" altLang="zh-CN" sz="1400" b="0" dirty="0"/>
              <a:t>线程上执行。</a:t>
            </a:r>
            <a:endParaRPr lang="zh-CN" altLang="zh-CN" sz="1600" b="0" dirty="0"/>
          </a:p>
          <a:p>
            <a:pPr lvl="1"/>
            <a:r>
              <a:rPr lang="en-US" altLang="zh-CN" sz="1400" b="0" dirty="0"/>
              <a:t>execution </a:t>
            </a:r>
            <a:r>
              <a:rPr lang="zh-CN" altLang="zh-CN" sz="1400" b="0" dirty="0"/>
              <a:t>只请求消息派发到线程池，不含响应，响应和其它连接断开事件，心跳等消息，直接在</a:t>
            </a:r>
            <a:r>
              <a:rPr lang="en-US" altLang="zh-CN" sz="1400" b="0" dirty="0"/>
              <a:t>IO</a:t>
            </a:r>
            <a:r>
              <a:rPr lang="zh-CN" altLang="zh-CN" sz="1400" b="0" dirty="0"/>
              <a:t>线程上执行。</a:t>
            </a:r>
            <a:endParaRPr lang="zh-CN" altLang="zh-CN" sz="1600" b="0" dirty="0"/>
          </a:p>
          <a:p>
            <a:pPr lvl="1"/>
            <a:r>
              <a:rPr lang="en-US" altLang="zh-CN" sz="1400" b="0" dirty="0"/>
              <a:t>connection </a:t>
            </a:r>
            <a:r>
              <a:rPr lang="zh-CN" altLang="zh-CN" sz="1400" b="0" dirty="0"/>
              <a:t>在</a:t>
            </a:r>
            <a:r>
              <a:rPr lang="en-US" altLang="zh-CN" sz="1400" b="0" dirty="0"/>
              <a:t>IO</a:t>
            </a:r>
            <a:r>
              <a:rPr lang="zh-CN" altLang="zh-CN" sz="1400" b="0" dirty="0"/>
              <a:t>线程上，将连接断开事件放入队列，有序逐个执行，其它消息派发到线程池。</a:t>
            </a:r>
            <a:endParaRPr lang="zh-CN" altLang="zh-CN" sz="1600" b="0" dirty="0"/>
          </a:p>
          <a:p>
            <a:pPr lvl="0"/>
            <a:r>
              <a:rPr lang="en-US" altLang="zh-CN" sz="1400" dirty="0" err="1"/>
              <a:t>ThreadPool</a:t>
            </a:r>
            <a:endParaRPr lang="zh-CN" altLang="zh-CN" sz="1600" dirty="0"/>
          </a:p>
          <a:p>
            <a:pPr lvl="1"/>
            <a:r>
              <a:rPr lang="en-US" altLang="zh-CN" sz="1400" b="0" dirty="0"/>
              <a:t>fixed </a:t>
            </a:r>
            <a:r>
              <a:rPr lang="zh-CN" altLang="zh-CN" sz="1400" b="0" dirty="0"/>
              <a:t>固定大小线程池，启动时建立线程，不关闭，一直持有。</a:t>
            </a:r>
            <a:r>
              <a:rPr lang="en-US" altLang="zh-CN" sz="1400" b="0" dirty="0"/>
              <a:t>(</a:t>
            </a:r>
            <a:r>
              <a:rPr lang="zh-CN" altLang="zh-CN" sz="1400" b="0" dirty="0"/>
              <a:t>缺省</a:t>
            </a:r>
            <a:r>
              <a:rPr lang="en-US" altLang="zh-CN" sz="1400" b="0" dirty="0"/>
              <a:t>)</a:t>
            </a:r>
            <a:endParaRPr lang="zh-CN" altLang="zh-CN" sz="1600" b="0" dirty="0"/>
          </a:p>
          <a:p>
            <a:pPr lvl="1"/>
            <a:r>
              <a:rPr lang="en-US" altLang="zh-CN" sz="1400" b="0" dirty="0"/>
              <a:t>cached </a:t>
            </a:r>
            <a:r>
              <a:rPr lang="zh-CN" altLang="zh-CN" sz="1400" b="0" dirty="0"/>
              <a:t>缓存线程池，空闲一分钟自动删除，需要时重建。</a:t>
            </a:r>
            <a:endParaRPr lang="zh-CN" altLang="zh-CN" sz="1600" b="0" dirty="0"/>
          </a:p>
          <a:p>
            <a:pPr lvl="1"/>
            <a:r>
              <a:rPr lang="en-US" altLang="zh-CN" sz="1400" b="0" dirty="0"/>
              <a:t>limited </a:t>
            </a:r>
            <a:r>
              <a:rPr lang="zh-CN" altLang="zh-CN" sz="1400" b="0" dirty="0"/>
              <a:t>可伸缩线程池，但池中的线程数只会增长不会收缩。</a:t>
            </a:r>
            <a:r>
              <a:rPr lang="en-US" altLang="zh-CN" sz="1400" b="0" dirty="0"/>
              <a:t>(</a:t>
            </a:r>
            <a:r>
              <a:rPr lang="zh-CN" altLang="zh-CN" sz="1400" b="0" dirty="0"/>
              <a:t>为避免收缩时突然来了大流量引起的性能问题</a:t>
            </a:r>
            <a:r>
              <a:rPr lang="en-US" altLang="zh-CN" sz="1400" b="0" dirty="0"/>
              <a:t>)</a:t>
            </a:r>
            <a:r>
              <a:rPr lang="zh-CN" altLang="zh-CN" sz="1400" b="0" dirty="0"/>
              <a:t>。</a:t>
            </a:r>
            <a:endParaRPr lang="zh-CN" altLang="zh-CN" sz="1600" b="0" dirty="0"/>
          </a:p>
          <a:p>
            <a:r>
              <a:rPr lang="zh-CN" altLang="zh-CN" sz="1400" dirty="0"/>
              <a:t>配置</a:t>
            </a:r>
            <a:r>
              <a:rPr lang="zh-CN" altLang="zh-CN" sz="1400" dirty="0" smtClean="0"/>
              <a:t>如</a:t>
            </a:r>
            <a:r>
              <a:rPr lang="zh-CN" altLang="en-US" sz="1400" dirty="0" smtClean="0"/>
              <a:t>：</a:t>
            </a:r>
            <a:r>
              <a:rPr lang="en-US" altLang="zh-CN" sz="1400" dirty="0"/>
              <a:t>&lt;</a:t>
            </a:r>
            <a:r>
              <a:rPr lang="en-US" altLang="zh-CN" sz="1400" dirty="0" err="1"/>
              <a:t>dubbo:protocol</a:t>
            </a:r>
            <a:r>
              <a:rPr lang="en-US" altLang="zh-CN" sz="1400" dirty="0"/>
              <a:t> name="</a:t>
            </a:r>
            <a:r>
              <a:rPr lang="en-US" altLang="zh-CN" sz="1400" dirty="0" err="1"/>
              <a:t>dubbo</a:t>
            </a:r>
            <a:r>
              <a:rPr lang="en-US" altLang="zh-CN" sz="1400" dirty="0"/>
              <a:t>" dispatcher="all" </a:t>
            </a:r>
            <a:r>
              <a:rPr lang="en-US" altLang="zh-CN" sz="1400" dirty="0" err="1"/>
              <a:t>threadpool</a:t>
            </a:r>
            <a:r>
              <a:rPr lang="en-US" altLang="zh-CN" sz="1400" dirty="0"/>
              <a:t>="fixed" threads="100" /&gt;</a:t>
            </a:r>
            <a:endParaRPr lang="zh-CN" altLang="zh-CN" sz="1400" b="0" dirty="0"/>
          </a:p>
        </p:txBody>
      </p:sp>
      <p:sp>
        <p:nvSpPr>
          <p:cNvPr id="7" name="圆角矩形 6"/>
          <p:cNvSpPr/>
          <p:nvPr/>
        </p:nvSpPr>
        <p:spPr bwMode="auto">
          <a:xfrm>
            <a:off x="2627784" y="5170445"/>
            <a:ext cx="3816424" cy="115212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zh-CN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在本例中，在适合的</a:t>
            </a:r>
            <a:r>
              <a:rPr kumimoji="0" lang="en-US" altLang="zh-CN" sz="1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dubbo.properties</a:t>
            </a:r>
            <a:r>
              <a:rPr kumimoji="0" lang="zh-CN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中添加如：</a:t>
            </a:r>
            <a:endParaRPr kumimoji="0" lang="en-US" altLang="zh-CN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algn="ctr"/>
            <a:r>
              <a:rPr lang="en-US" altLang="zh-CN" sz="1200" dirty="0" smtClean="0">
                <a:solidFill>
                  <a:schemeClr val="tx1"/>
                </a:solidFill>
                <a:latin typeface="Arial" charset="0"/>
              </a:rPr>
              <a:t>dubbo.protocol.name=</a:t>
            </a:r>
            <a:r>
              <a:rPr lang="en-US" altLang="zh-CN" sz="1200" dirty="0" err="1" smtClean="0">
                <a:solidFill>
                  <a:schemeClr val="tx1"/>
                </a:solidFill>
                <a:latin typeface="Arial" charset="0"/>
              </a:rPr>
              <a:t>dubbo</a:t>
            </a:r>
            <a:endParaRPr lang="en-US" altLang="zh-CN" sz="1200" dirty="0" smtClean="0">
              <a:solidFill>
                <a:schemeClr val="tx1"/>
              </a:solidFill>
              <a:latin typeface="Arial" charset="0"/>
            </a:endParaRPr>
          </a:p>
          <a:p>
            <a:pPr algn="ctr"/>
            <a:r>
              <a:rPr kumimoji="0" lang="en-US" altLang="zh-CN" sz="1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dubbo.protocol.dispatcher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=all</a:t>
            </a:r>
          </a:p>
          <a:p>
            <a:pPr algn="ctr"/>
            <a:r>
              <a:rPr lang="en-US" altLang="zh-CN" sz="1200" dirty="0" err="1" smtClean="0">
                <a:solidFill>
                  <a:schemeClr val="tx1"/>
                </a:solidFill>
                <a:latin typeface="Arial" charset="0"/>
              </a:rPr>
              <a:t>dubbo.protocol.threadpool</a:t>
            </a:r>
            <a:r>
              <a:rPr lang="en-US" altLang="zh-CN" sz="1200" dirty="0" smtClean="0">
                <a:solidFill>
                  <a:schemeClr val="tx1"/>
                </a:solidFill>
                <a:latin typeface="Arial" charset="0"/>
              </a:rPr>
              <a:t>=fixed</a:t>
            </a:r>
          </a:p>
          <a:p>
            <a:pPr algn="ctr"/>
            <a:r>
              <a:rPr lang="en-US" altLang="zh-CN" sz="1200" dirty="0" err="1" smtClean="0">
                <a:solidFill>
                  <a:schemeClr val="tx1"/>
                </a:solidFill>
                <a:latin typeface="Arial" charset="0"/>
              </a:rPr>
              <a:t>dubbo.protocol.threads</a:t>
            </a:r>
            <a:r>
              <a:rPr lang="en-US" altLang="zh-CN" sz="1200" dirty="0" smtClean="0">
                <a:solidFill>
                  <a:schemeClr val="tx1"/>
                </a:solidFill>
                <a:latin typeface="Arial" charset="0"/>
              </a:rPr>
              <a:t>=100</a:t>
            </a:r>
            <a:endParaRPr kumimoji="0" lang="zh-CN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45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charset="-122"/>
              </a:rPr>
              <a:t>7. </a:t>
            </a:r>
            <a:r>
              <a:rPr lang="zh-CN" altLang="zh-CN" dirty="0" smtClean="0"/>
              <a:t>静态服务</a:t>
            </a:r>
            <a:r>
              <a:rPr lang="en-US" altLang="zh-CN" dirty="0" smtClean="0">
                <a:ea typeface="宋体" charset="-122"/>
              </a:rPr>
              <a:t>: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3" name="AutoShape 2" descr="dubbo-extension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gray">
          <a:xfrm>
            <a:off x="762000" y="1190600"/>
            <a:ext cx="7842448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/>
            <a:r>
              <a:rPr lang="zh-CN" altLang="zh-CN" sz="1600" dirty="0"/>
              <a:t>有时候希望人工管理服务提供者的上线和下线，此时需将注册中心标识为非动态管理模式。</a:t>
            </a:r>
          </a:p>
          <a:p>
            <a:pPr lvl="1"/>
            <a:r>
              <a:rPr lang="en-US" altLang="zh-CN" sz="1400" b="0" dirty="0"/>
              <a:t>&lt;</a:t>
            </a:r>
            <a:r>
              <a:rPr lang="en-US" altLang="zh-CN" sz="1400" b="0" dirty="0" err="1"/>
              <a:t>dubbo:registry</a:t>
            </a:r>
            <a:r>
              <a:rPr lang="en-US" altLang="zh-CN" sz="1400" b="0" dirty="0"/>
              <a:t> address="10.20.141.150:9090" dynamic="false" /&gt;</a:t>
            </a:r>
          </a:p>
          <a:p>
            <a:pPr marL="457200" lvl="1" indent="0">
              <a:buNone/>
            </a:pPr>
            <a:r>
              <a:rPr lang="zh-CN" altLang="en-US" sz="1400" b="0" dirty="0"/>
              <a:t>或者：</a:t>
            </a:r>
          </a:p>
          <a:p>
            <a:pPr lvl="1"/>
            <a:r>
              <a:rPr lang="en-US" altLang="zh-CN" sz="1400" b="0" dirty="0"/>
              <a:t>&lt;</a:t>
            </a:r>
            <a:r>
              <a:rPr lang="en-US" altLang="zh-CN" sz="1400" b="0" dirty="0" err="1"/>
              <a:t>dubbo:registry</a:t>
            </a:r>
            <a:r>
              <a:rPr lang="en-US" altLang="zh-CN" sz="1400" b="0" dirty="0"/>
              <a:t> address="10.20.141.150:9090?dynamic=false" /&gt;</a:t>
            </a:r>
          </a:p>
          <a:p>
            <a:pPr lvl="0"/>
            <a:r>
              <a:rPr lang="zh-CN" altLang="zh-CN" sz="1400" dirty="0"/>
              <a:t>服务提供者初次注册时为禁用状态，需人工启用，断线时，将不会被自动删除，需人工禁用</a:t>
            </a:r>
            <a:r>
              <a:rPr lang="zh-CN" altLang="zh-CN" sz="1400" dirty="0" smtClean="0"/>
              <a:t>。</a:t>
            </a:r>
            <a:endParaRPr lang="en-US" altLang="zh-CN" sz="1400" dirty="0" smtClean="0"/>
          </a:p>
          <a:p>
            <a:pPr lvl="0"/>
            <a:r>
              <a:rPr lang="zh-CN" altLang="zh-CN" sz="1600" dirty="0"/>
              <a:t>如果是一个第三方独立提供者，比如</a:t>
            </a:r>
            <a:r>
              <a:rPr lang="en-US" altLang="zh-CN" sz="1600" dirty="0" err="1"/>
              <a:t>memcached</a:t>
            </a:r>
            <a:r>
              <a:rPr lang="zh-CN" altLang="zh-CN" sz="1600" dirty="0"/>
              <a:t>等，可以直接向注册中心写入提供者地址信息，消费者正常使用</a:t>
            </a:r>
            <a:r>
              <a:rPr lang="zh-CN" altLang="zh-CN" sz="1600" dirty="0" smtClean="0"/>
              <a:t>：</a:t>
            </a:r>
            <a:r>
              <a:rPr lang="en-US" altLang="zh-CN" sz="1600" dirty="0"/>
              <a:t>(</a:t>
            </a:r>
            <a:r>
              <a:rPr lang="zh-CN" altLang="zh-CN" sz="1600" dirty="0"/>
              <a:t>通常由脚本监控中心页面等调用</a:t>
            </a:r>
            <a:r>
              <a:rPr lang="en-US" altLang="zh-CN" sz="1600" dirty="0"/>
              <a:t>)</a:t>
            </a:r>
            <a:endParaRPr lang="zh-CN" altLang="zh-CN" sz="1600" b="0" dirty="0"/>
          </a:p>
          <a:p>
            <a:pPr lvl="1"/>
            <a:r>
              <a:rPr lang="en-US" altLang="zh-CN" sz="1400" b="0" dirty="0" err="1"/>
              <a:t>RegistryFactory</a:t>
            </a:r>
            <a:r>
              <a:rPr lang="en-US" altLang="zh-CN" sz="1400" b="0" dirty="0"/>
              <a:t> </a:t>
            </a:r>
            <a:r>
              <a:rPr lang="en-US" altLang="zh-CN" sz="1400" b="0" dirty="0" err="1"/>
              <a:t>registryFactory</a:t>
            </a:r>
            <a:r>
              <a:rPr lang="en-US" altLang="zh-CN" sz="1400" b="0" dirty="0"/>
              <a:t> = </a:t>
            </a:r>
            <a:r>
              <a:rPr lang="en-US" altLang="zh-CN" sz="1400" b="0" dirty="0" err="1"/>
              <a:t>ExtensionLoader.getExtensionLoader</a:t>
            </a:r>
            <a:r>
              <a:rPr lang="en-US" altLang="zh-CN" sz="1400" b="0" dirty="0"/>
              <a:t>(</a:t>
            </a:r>
            <a:r>
              <a:rPr lang="en-US" altLang="zh-CN" sz="1400" b="0" dirty="0" err="1"/>
              <a:t>RegistryFactory.class</a:t>
            </a:r>
            <a:r>
              <a:rPr lang="en-US" altLang="zh-CN" sz="1400" b="0" dirty="0"/>
              <a:t>).</a:t>
            </a:r>
            <a:r>
              <a:rPr lang="en-US" altLang="zh-CN" sz="1400" b="0" dirty="0" err="1"/>
              <a:t>getAdaptiveExtension</a:t>
            </a:r>
            <a:r>
              <a:rPr lang="en-US" altLang="zh-CN" sz="1400" b="0" dirty="0" smtClean="0"/>
              <a:t>();</a:t>
            </a:r>
          </a:p>
          <a:p>
            <a:pPr lvl="1"/>
            <a:r>
              <a:rPr lang="en-US" altLang="zh-CN" sz="1400" b="0" dirty="0"/>
              <a:t>Registry </a:t>
            </a:r>
            <a:r>
              <a:rPr lang="en-US" altLang="zh-CN" sz="1400" b="0" dirty="0" err="1"/>
              <a:t>registry</a:t>
            </a:r>
            <a:r>
              <a:rPr lang="en-US" altLang="zh-CN" sz="1400" b="0" dirty="0"/>
              <a:t> = </a:t>
            </a:r>
            <a:r>
              <a:rPr lang="en-US" altLang="zh-CN" sz="1400" b="0" dirty="0" err="1"/>
              <a:t>registryFactory.getRegistry</a:t>
            </a:r>
            <a:r>
              <a:rPr lang="en-US" altLang="zh-CN" sz="1400" b="0" dirty="0"/>
              <a:t>(</a:t>
            </a:r>
            <a:r>
              <a:rPr lang="en-US" altLang="zh-CN" sz="1400" b="0" dirty="0" err="1"/>
              <a:t>URL.valueOf</a:t>
            </a:r>
            <a:r>
              <a:rPr lang="en-US" altLang="zh-CN" sz="1400" b="0" dirty="0"/>
              <a:t>("zookeeper://10.20.153.10:2181"));</a:t>
            </a:r>
          </a:p>
          <a:p>
            <a:pPr lvl="1"/>
            <a:r>
              <a:rPr lang="en-US" altLang="zh-CN" sz="1400" b="0" dirty="0" err="1" smtClean="0"/>
              <a:t>registry.register</a:t>
            </a:r>
            <a:r>
              <a:rPr lang="en-US" altLang="zh-CN" sz="1400" b="0" dirty="0" smtClean="0"/>
              <a:t>(</a:t>
            </a:r>
            <a:r>
              <a:rPr lang="en-US" altLang="zh-CN" sz="1400" b="0" dirty="0" err="1" smtClean="0"/>
              <a:t>URL.valueOf</a:t>
            </a:r>
            <a:r>
              <a:rPr lang="en-US" altLang="zh-CN" sz="1400" b="0" dirty="0"/>
              <a:t>("</a:t>
            </a:r>
            <a:r>
              <a:rPr lang="en-US" altLang="zh-CN" sz="1400" b="0" dirty="0" err="1"/>
              <a:t>memcached</a:t>
            </a:r>
            <a:r>
              <a:rPr lang="en-US" altLang="zh-CN" sz="1400" b="0" dirty="0"/>
              <a:t>://10.20.153.11/</a:t>
            </a:r>
            <a:r>
              <a:rPr lang="en-US" altLang="zh-CN" sz="1400" b="0" dirty="0" err="1"/>
              <a:t>com.foo.BarService?category</a:t>
            </a:r>
            <a:r>
              <a:rPr lang="en-US" altLang="zh-CN" sz="1400" b="0" dirty="0"/>
              <a:t>=</a:t>
            </a:r>
            <a:r>
              <a:rPr lang="en-US" altLang="zh-CN" sz="1400" b="0" dirty="0" err="1"/>
              <a:t>providers&amp;dynamic</a:t>
            </a:r>
            <a:r>
              <a:rPr lang="en-US" altLang="zh-CN" sz="1400" b="0" dirty="0"/>
              <a:t>=</a:t>
            </a:r>
            <a:r>
              <a:rPr lang="en-US" altLang="zh-CN" sz="1400" b="0" dirty="0" err="1"/>
              <a:t>false&amp;application</a:t>
            </a:r>
            <a:r>
              <a:rPr lang="en-US" altLang="zh-CN" sz="1400" b="0" dirty="0"/>
              <a:t>=foo</a:t>
            </a:r>
            <a:r>
              <a:rPr lang="en-US" altLang="zh-CN" sz="1400" b="0" dirty="0" smtClean="0"/>
              <a:t>"));</a:t>
            </a:r>
            <a:endParaRPr lang="en-US" altLang="zh-CN" sz="1400" b="0" dirty="0"/>
          </a:p>
        </p:txBody>
      </p:sp>
    </p:spTree>
    <p:extLst>
      <p:ext uri="{BB962C8B-B14F-4D97-AF65-F5344CB8AC3E}">
        <p14:creationId xmlns:p14="http://schemas.microsoft.com/office/powerpoint/2010/main" val="248649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charset="-122"/>
              </a:rPr>
              <a:t>8. </a:t>
            </a:r>
            <a:r>
              <a:rPr lang="zh-CN" altLang="zh-CN" dirty="0" smtClean="0"/>
              <a:t>多</a:t>
            </a:r>
            <a:r>
              <a:rPr lang="zh-CN" altLang="zh-CN" dirty="0" smtClean="0"/>
              <a:t>协议</a:t>
            </a:r>
            <a:r>
              <a:rPr lang="en-US" altLang="zh-CN" dirty="0" smtClean="0">
                <a:ea typeface="宋体" charset="-122"/>
              </a:rPr>
              <a:t>: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3" name="AutoShape 2" descr="dubbo-extension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gray">
          <a:xfrm>
            <a:off x="762000" y="1190600"/>
            <a:ext cx="7842448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/>
            <a:r>
              <a:rPr lang="en-US" altLang="zh-CN" sz="1600" dirty="0" err="1"/>
              <a:t>Dubbo</a:t>
            </a:r>
            <a:r>
              <a:rPr lang="zh-CN" altLang="en-US" sz="1600" dirty="0"/>
              <a:t>支持多种协议，如下所示：</a:t>
            </a:r>
          </a:p>
          <a:p>
            <a:pPr lvl="1"/>
            <a:r>
              <a:rPr lang="en-US" altLang="zh-CN" sz="1600" b="0" dirty="0" err="1" smtClean="0"/>
              <a:t>Dubbo</a:t>
            </a:r>
            <a:r>
              <a:rPr lang="zh-CN" altLang="en-US" sz="1600" b="0" dirty="0"/>
              <a:t>协议</a:t>
            </a:r>
          </a:p>
          <a:p>
            <a:pPr lvl="1"/>
            <a:r>
              <a:rPr lang="en-US" altLang="zh-CN" sz="1600" b="0" dirty="0"/>
              <a:t>Hessian</a:t>
            </a:r>
            <a:r>
              <a:rPr lang="zh-CN" altLang="en-US" sz="1600" b="0" dirty="0"/>
              <a:t>协议</a:t>
            </a:r>
          </a:p>
          <a:p>
            <a:pPr lvl="1"/>
            <a:r>
              <a:rPr lang="en-US" altLang="zh-CN" sz="1600" b="0" dirty="0"/>
              <a:t>HTTP</a:t>
            </a:r>
            <a:r>
              <a:rPr lang="zh-CN" altLang="en-US" sz="1600" b="0" dirty="0"/>
              <a:t>协议</a:t>
            </a:r>
          </a:p>
          <a:p>
            <a:pPr lvl="1"/>
            <a:r>
              <a:rPr lang="en-US" altLang="zh-CN" sz="1600" b="0" dirty="0"/>
              <a:t>RMI</a:t>
            </a:r>
            <a:r>
              <a:rPr lang="zh-CN" altLang="en-US" sz="1600" b="0" dirty="0"/>
              <a:t>协议</a:t>
            </a:r>
          </a:p>
          <a:p>
            <a:pPr lvl="1"/>
            <a:r>
              <a:rPr lang="en-US" altLang="zh-CN" sz="1600" b="0" dirty="0" err="1"/>
              <a:t>WebService</a:t>
            </a:r>
            <a:r>
              <a:rPr lang="zh-CN" altLang="en-US" sz="1600" b="0" dirty="0"/>
              <a:t>协议</a:t>
            </a:r>
          </a:p>
          <a:p>
            <a:pPr lvl="1"/>
            <a:r>
              <a:rPr lang="en-US" altLang="zh-CN" sz="1600" b="0" dirty="0"/>
              <a:t>Thrift</a:t>
            </a:r>
            <a:r>
              <a:rPr lang="zh-CN" altLang="en-US" sz="1600" b="0" dirty="0"/>
              <a:t>协议</a:t>
            </a:r>
          </a:p>
          <a:p>
            <a:pPr lvl="1"/>
            <a:r>
              <a:rPr lang="en-US" altLang="zh-CN" sz="1600" b="0" dirty="0" err="1"/>
              <a:t>Memcached</a:t>
            </a:r>
            <a:r>
              <a:rPr lang="zh-CN" altLang="en-US" sz="1600" b="0" dirty="0"/>
              <a:t>协议</a:t>
            </a:r>
          </a:p>
          <a:p>
            <a:pPr lvl="1"/>
            <a:r>
              <a:rPr lang="en-US" altLang="zh-CN" sz="1600" b="0" dirty="0" err="1"/>
              <a:t>Redis</a:t>
            </a:r>
            <a:r>
              <a:rPr lang="zh-CN" altLang="en-US" sz="1600" b="0" dirty="0"/>
              <a:t>协议</a:t>
            </a:r>
          </a:p>
          <a:p>
            <a:pPr lvl="0"/>
            <a:r>
              <a:rPr lang="zh-CN" altLang="en-US" sz="1600" dirty="0"/>
              <a:t>在通信过程中，不同的服务等级一般对应着不同的服务质量，那么选择合适的协议便是一件非常重要的事情。你可以根据你应用的创建来选择。例如，使用</a:t>
            </a:r>
            <a:r>
              <a:rPr lang="en-US" altLang="zh-CN" sz="1600" dirty="0"/>
              <a:t>RMI</a:t>
            </a:r>
            <a:r>
              <a:rPr lang="zh-CN" altLang="en-US" sz="1600" dirty="0"/>
              <a:t>协议，一般会受到防火墙的限制，所以对于外部与内部进行通信的场景，就不要使用</a:t>
            </a:r>
            <a:r>
              <a:rPr lang="en-US" altLang="zh-CN" sz="1600" dirty="0"/>
              <a:t>RMI</a:t>
            </a:r>
            <a:r>
              <a:rPr lang="zh-CN" altLang="en-US" sz="1600" dirty="0"/>
              <a:t>协议，而是基于</a:t>
            </a:r>
            <a:r>
              <a:rPr lang="en-US" altLang="zh-CN" sz="1600" dirty="0"/>
              <a:t>HTTP</a:t>
            </a:r>
            <a:r>
              <a:rPr lang="zh-CN" altLang="en-US" sz="1600" dirty="0"/>
              <a:t>协议或者</a:t>
            </a:r>
            <a:r>
              <a:rPr lang="en-US" altLang="zh-CN" sz="1600" dirty="0"/>
              <a:t>Hessian</a:t>
            </a:r>
            <a:r>
              <a:rPr lang="zh-CN" altLang="en-US" sz="1600" dirty="0"/>
              <a:t>协议。</a:t>
            </a:r>
            <a:endParaRPr lang="en-US" altLang="zh-CN" sz="1400" b="0" dirty="0"/>
          </a:p>
        </p:txBody>
      </p:sp>
    </p:spTree>
    <p:extLst>
      <p:ext uri="{BB962C8B-B14F-4D97-AF65-F5344CB8AC3E}">
        <p14:creationId xmlns:p14="http://schemas.microsoft.com/office/powerpoint/2010/main" val="941748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charset="-122"/>
              </a:rPr>
              <a:t>8. </a:t>
            </a:r>
            <a:r>
              <a:rPr lang="zh-CN" altLang="zh-CN" dirty="0" smtClean="0"/>
              <a:t>多</a:t>
            </a:r>
            <a:r>
              <a:rPr lang="zh-CN" altLang="zh-CN" dirty="0" smtClean="0"/>
              <a:t>协议</a:t>
            </a:r>
            <a:r>
              <a:rPr lang="en-US" altLang="zh-CN" dirty="0" smtClean="0">
                <a:ea typeface="宋体" charset="-122"/>
              </a:rPr>
              <a:t>: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3" name="AutoShape 2" descr="dubbo-extension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gray">
          <a:xfrm>
            <a:off x="762000" y="1190600"/>
            <a:ext cx="7842448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/>
            <a:r>
              <a:rPr lang="zh-CN" altLang="zh-CN" sz="1600" dirty="0" smtClean="0"/>
              <a:t>不同服务不同协议</a:t>
            </a:r>
            <a:endParaRPr lang="en-US" altLang="zh-CN" sz="1400" b="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762000" y="1700808"/>
            <a:ext cx="7636420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&lt;?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7F0055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xml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version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"1.0"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encoding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"UTF-8"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?&gt;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7F0055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beans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xmlns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http://www.springframework.org/schema/beans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xmlns:xsi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3"/>
              </a:rPr>
              <a:t>http://www.w3.org/2001/XMLSchema-instance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xmlns:dubbo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4"/>
              </a:rPr>
              <a:t>http://code.alibabatech.com/schema/dubbo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xsi:schemaLocation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5"/>
              </a:rPr>
              <a:t>http://www.springframework.org/schema/beans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rgbClr val="2A00FF"/>
              </a:solidFill>
              <a:effectLst/>
              <a:latin typeface="Consolas" pitchFamily="49" charset="0"/>
              <a:ea typeface="宋体" pitchFamily="2" charset="-122"/>
              <a:cs typeface="Consolas" pitchFamily="49" charset="0"/>
              <a:hlinkClick r:id="rId5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5"/>
              </a:rPr>
              <a:t>http://www.springframework.org/schema/beans/spring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5"/>
              </a:rPr>
              <a:t>-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5"/>
              </a:rPr>
              <a:t>beans.xsd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rgbClr val="2A00FF"/>
              </a:solidFill>
              <a:effectLst/>
              <a:latin typeface="Consolas" pitchFamily="49" charset="0"/>
              <a:ea typeface="宋体" pitchFamily="2" charset="-122"/>
              <a:cs typeface="Consolas" pitchFamily="49" charset="0"/>
              <a:hlinkClick r:id="rId5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5"/>
              </a:rPr>
              <a:t>http://code.alibabatech.com/schema/dubbo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rgbClr val="2A00FF"/>
              </a:solidFill>
              <a:effectLst/>
              <a:latin typeface="Consolas" pitchFamily="49" charset="0"/>
              <a:ea typeface="宋体" pitchFamily="2" charset="-122"/>
              <a:cs typeface="Consolas" pitchFamily="49" charset="0"/>
              <a:hlinkClick r:id="rId5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5"/>
              </a:rPr>
              <a:t>http://code.alibabatech.com/schema/dubbo/dubbo.xsd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7F0055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dubbo:application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name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"world"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7F0055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dubbo:registry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id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"registry"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address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"10.20.141.150:9090"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username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"admin"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password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"hello1234"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3F5FB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&lt;!--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3F5FBF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sz="1000" b="0" i="0" u="none" strike="noStrike" cap="none" normalizeH="0" baseline="0" dirty="0" smtClean="0">
                <a:ln>
                  <a:noFill/>
                </a:ln>
                <a:solidFill>
                  <a:srgbClr val="3F5FB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多协议配置</a:t>
            </a:r>
            <a:r>
              <a:rPr kumimoji="0" lang="zh-CN" sz="1000" b="0" i="0" u="none" strike="noStrike" cap="none" normalizeH="0" baseline="0" dirty="0" smtClean="0">
                <a:ln>
                  <a:noFill/>
                </a:ln>
                <a:solidFill>
                  <a:srgbClr val="3F5FBF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3F5FB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--&gt;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7F0055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dubbo:protocol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name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"dubbo"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port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"20880"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7F0055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dubbo:protocol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name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"rmi"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port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"1099"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3F5FB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&lt;!--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3F5FBF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sz="1000" b="0" i="0" u="none" strike="noStrike" cap="none" normalizeH="0" baseline="0" dirty="0" smtClean="0">
                <a:ln>
                  <a:noFill/>
                </a:ln>
                <a:solidFill>
                  <a:srgbClr val="3F5FB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使用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3F5FB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dubbo</a:t>
            </a:r>
            <a:r>
              <a:rPr kumimoji="0" lang="zh-CN" sz="1000" b="0" i="0" u="none" strike="noStrike" cap="none" normalizeH="0" baseline="0" dirty="0" smtClean="0">
                <a:ln>
                  <a:noFill/>
                </a:ln>
                <a:solidFill>
                  <a:srgbClr val="3F5FB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协议暴露服务</a:t>
            </a:r>
            <a:r>
              <a:rPr kumimoji="0" lang="zh-CN" sz="1000" b="0" i="0" u="none" strike="noStrike" cap="none" normalizeH="0" baseline="0" dirty="0" smtClean="0">
                <a:ln>
                  <a:noFill/>
                </a:ln>
                <a:solidFill>
                  <a:srgbClr val="3F5FBF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3F5FB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--&gt;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7F0055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dubbo:service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interface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"com.alibaba.hello.api.HelloService"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version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"1.0.0"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ref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"helloService"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protocol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"dubbo"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3F5FB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&lt;!--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3F5FBF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sz="1000" b="0" i="0" u="none" strike="noStrike" cap="none" normalizeH="0" baseline="0" dirty="0" smtClean="0">
                <a:ln>
                  <a:noFill/>
                </a:ln>
                <a:solidFill>
                  <a:srgbClr val="3F5FB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使用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3F5FB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rmi</a:t>
            </a:r>
            <a:r>
              <a:rPr kumimoji="0" lang="zh-CN" sz="1000" b="0" i="0" u="none" strike="noStrike" cap="none" normalizeH="0" baseline="0" dirty="0" smtClean="0">
                <a:ln>
                  <a:noFill/>
                </a:ln>
                <a:solidFill>
                  <a:srgbClr val="3F5FB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协议暴露服务</a:t>
            </a:r>
            <a:r>
              <a:rPr kumimoji="0" lang="zh-CN" sz="1000" b="0" i="0" u="none" strike="noStrike" cap="none" normalizeH="0" baseline="0" dirty="0" smtClean="0">
                <a:ln>
                  <a:noFill/>
                </a:ln>
                <a:solidFill>
                  <a:srgbClr val="3F5FBF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3F5FB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--&gt;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7F0055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dubbo:service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interface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"com.alibaba.hello.api.DemoService"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version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"1.0.0"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ref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"demoService"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protocol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"rmi"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&lt;/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7F0055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beans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&gt;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7" name="圆角矩形 6"/>
          <p:cNvSpPr/>
          <p:nvPr/>
        </p:nvSpPr>
        <p:spPr bwMode="auto">
          <a:xfrm>
            <a:off x="3860130" y="1445501"/>
            <a:ext cx="1440160" cy="255307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900" dirty="0"/>
              <a:t>consumer.xml</a:t>
            </a:r>
            <a:endParaRPr lang="zh-CN" altLang="en-US" sz="900" dirty="0"/>
          </a:p>
        </p:txBody>
      </p:sp>
      <p:sp>
        <p:nvSpPr>
          <p:cNvPr id="5" name="圆角矩形 4"/>
          <p:cNvSpPr/>
          <p:nvPr/>
        </p:nvSpPr>
        <p:spPr bwMode="auto">
          <a:xfrm>
            <a:off x="3779912" y="5241626"/>
            <a:ext cx="4464496" cy="79208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以</a:t>
            </a:r>
            <a:r>
              <a:rPr kumimoji="0" lang="en-US" altLang="zh-CN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helloService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这个</a:t>
            </a: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bean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和</a:t>
            </a:r>
            <a:r>
              <a:rPr kumimoji="0" lang="en-US" altLang="zh-CN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dubbo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协议实现</a:t>
            </a:r>
            <a:r>
              <a:rPr kumimoji="0" lang="en-US" altLang="zh-CN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HelloService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这个接口</a:t>
            </a:r>
          </a:p>
        </p:txBody>
      </p:sp>
      <p:cxnSp>
        <p:nvCxnSpPr>
          <p:cNvPr id="8" name="直接箭头连接符 7"/>
          <p:cNvCxnSpPr>
            <a:endCxn id="5" idx="0"/>
          </p:cNvCxnSpPr>
          <p:nvPr/>
        </p:nvCxnSpPr>
        <p:spPr bwMode="auto">
          <a:xfrm>
            <a:off x="1763688" y="4437112"/>
            <a:ext cx="4248472" cy="804514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圆角矩形 10"/>
          <p:cNvSpPr/>
          <p:nvPr/>
        </p:nvSpPr>
        <p:spPr bwMode="auto">
          <a:xfrm>
            <a:off x="5580112" y="1268760"/>
            <a:ext cx="3212097" cy="1224136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原文中</a:t>
            </a: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consumer.xml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没有写</a:t>
            </a:r>
            <a:r>
              <a:rPr kumimoji="0" lang="en-US" altLang="zh-CN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helloService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这个</a:t>
            </a: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bean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，</a:t>
            </a:r>
            <a:r>
              <a:rPr lang="zh-CN" altLang="en-US" dirty="0">
                <a:solidFill>
                  <a:schemeClr val="tx1"/>
                </a:solidFill>
                <a:latin typeface="Arial" charset="0"/>
              </a:rPr>
              <a:t>应该</a:t>
            </a:r>
            <a:r>
              <a:rPr lang="zh-CN" altLang="en-US" dirty="0" smtClean="0">
                <a:solidFill>
                  <a:schemeClr val="tx1"/>
                </a:solidFill>
                <a:latin typeface="Arial" charset="0"/>
              </a:rPr>
              <a:t>是默认客户端有如下两句声明</a:t>
            </a:r>
            <a:endParaRPr lang="en-US" altLang="zh-CN" dirty="0" smtClean="0">
              <a:solidFill>
                <a:schemeClr val="tx1"/>
              </a:solidFill>
              <a:latin typeface="Arial" charset="0"/>
            </a:endParaRPr>
          </a:p>
          <a:p>
            <a:pPr algn="l"/>
            <a:endParaRPr lang="en-US" altLang="zh-CN" dirty="0" smtClean="0">
              <a:solidFill>
                <a:schemeClr val="tx1"/>
              </a:solidFill>
              <a:latin typeface="Arial" charset="0"/>
            </a:endParaRPr>
          </a:p>
          <a:p>
            <a:pPr lvl="0" algn="l"/>
            <a:r>
              <a:rPr lang="zh-CN" altLang="zh-CN" b="0" dirty="0">
                <a:solidFill>
                  <a:srgbClr val="DD1144"/>
                </a:solidFill>
                <a:latin typeface="Arial"/>
                <a:ea typeface="宋体" pitchFamily="2" charset="-122"/>
                <a:cs typeface="Consolas" pitchFamily="49" charset="0"/>
              </a:rPr>
              <a:t> </a:t>
            </a:r>
            <a:endParaRPr kumimoji="0" lang="zh-CN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928518" y="2513313"/>
            <a:ext cx="5867883" cy="30777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7F0055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dubbo:reference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id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"helloService"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interface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"com.alibaba.hello.api.HelloService"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7F0055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dubbo:reference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id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"demoService"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interface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"com.alibaba.hello.api.demoService"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5779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143000" y="2895600"/>
            <a:ext cx="8001000" cy="1143000"/>
          </a:xfrm>
        </p:spPr>
        <p:txBody>
          <a:bodyPr/>
          <a:lstStyle/>
          <a:p>
            <a:r>
              <a:rPr lang="en-US" altLang="zh-CN" dirty="0" smtClean="0">
                <a:ea typeface="宋体" charset="-122"/>
              </a:rPr>
              <a:t>Part </a:t>
            </a:r>
            <a:r>
              <a:rPr lang="en-US" altLang="zh-CN" dirty="0">
                <a:ea typeface="宋体" charset="-122"/>
              </a:rPr>
              <a:t>1 </a:t>
            </a:r>
            <a:r>
              <a:rPr lang="en-US" altLang="zh-CN" dirty="0" err="1">
                <a:ea typeface="宋体" charset="-122"/>
              </a:rPr>
              <a:t>sf-dubbo</a:t>
            </a:r>
            <a:r>
              <a:rPr lang="zh-CN" altLang="en-US" dirty="0">
                <a:ea typeface="宋体" charset="-122"/>
              </a:rPr>
              <a:t>源文件</a:t>
            </a:r>
            <a:r>
              <a:rPr lang="zh-CN" altLang="en-US" dirty="0" smtClean="0">
                <a:ea typeface="宋体" charset="-122"/>
              </a:rPr>
              <a:t>说明</a:t>
            </a:r>
            <a:endParaRPr lang="en-US" altLang="zh-CN" dirty="0">
              <a:ea typeface="宋体" charset="-122"/>
            </a:endParaRPr>
          </a:p>
        </p:txBody>
      </p:sp>
      <p:pic>
        <p:nvPicPr>
          <p:cNvPr id="113670" name="Picture 6" descr="arr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97180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61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charset="-122"/>
              </a:rPr>
              <a:t>8. </a:t>
            </a:r>
            <a:r>
              <a:rPr lang="zh-CN" altLang="zh-CN" dirty="0" smtClean="0"/>
              <a:t>多</a:t>
            </a:r>
            <a:r>
              <a:rPr lang="zh-CN" altLang="zh-CN" dirty="0" smtClean="0"/>
              <a:t>协议</a:t>
            </a:r>
            <a:r>
              <a:rPr lang="en-US" altLang="zh-CN" dirty="0" smtClean="0">
                <a:ea typeface="宋体" charset="-122"/>
              </a:rPr>
              <a:t>: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3" name="AutoShape 2" descr="dubbo-extension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gray">
          <a:xfrm>
            <a:off x="762000" y="1190600"/>
            <a:ext cx="7842448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/>
            <a:r>
              <a:rPr lang="zh-CN" altLang="zh-CN" sz="1600" dirty="0"/>
              <a:t>多协议暴露服务</a:t>
            </a:r>
            <a:endParaRPr lang="en-US" altLang="zh-CN" sz="1400" b="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80628" y="1628800"/>
            <a:ext cx="8205192" cy="2923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&lt;?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7F0055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xml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version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"1.0"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encoding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"UTF-8"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?&gt;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7F0055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beans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xmlns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2"/>
              </a:rPr>
              <a:t>http://www.springframework.org/schema/beans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xmlns:xsi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3"/>
              </a:rPr>
              <a:t>http://www.w3.org/2001/XMLSchema-instance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xmlns:dubbo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4"/>
              </a:rPr>
              <a:t>http://code.alibabatech.com/schema/dubbo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xsi:schemaLocation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  <a:hlinkClick r:id="rId5"/>
              </a:rPr>
              <a:t>http://www.springframework.org/schema/beanshttp://www.springframework.org/schema/beans/spring-beans.xsdhttp://code.alibabatech.com/schema/dubbohttp://code.alibabatech.com/schema/dubbo/dubbo.xsd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7F0055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dubbo:application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name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"world"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7F0055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dubbo:registry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id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"registry"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address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"10.20.141.150:9090"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username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"admin"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password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"hello1234"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3F5FB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&lt;!--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3F5FBF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sz="1000" b="0" i="0" u="none" strike="noStrike" cap="none" normalizeH="0" baseline="0" dirty="0" smtClean="0">
                <a:ln>
                  <a:noFill/>
                </a:ln>
                <a:solidFill>
                  <a:srgbClr val="3F5FB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多协议配置</a:t>
            </a:r>
            <a:r>
              <a:rPr kumimoji="0" lang="zh-CN" sz="1000" b="0" i="0" u="none" strike="noStrike" cap="none" normalizeH="0" baseline="0" dirty="0" smtClean="0">
                <a:ln>
                  <a:noFill/>
                </a:ln>
                <a:solidFill>
                  <a:srgbClr val="3F5FBF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3F5FB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--&gt;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7F0055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dubbo:protocol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name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"dubbo"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port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"20880"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7F0055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dubbo:protocol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name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"hessian"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port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"8080"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3F5FB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&lt;!--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3F5FBF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sz="1000" b="0" i="0" u="none" strike="noStrike" cap="none" normalizeH="0" baseline="0" dirty="0" smtClean="0">
                <a:ln>
                  <a:noFill/>
                </a:ln>
                <a:solidFill>
                  <a:srgbClr val="3F5FB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使用多个协议暴露服务</a:t>
            </a:r>
            <a:r>
              <a:rPr kumimoji="0" lang="zh-CN" sz="1000" b="0" i="0" u="none" strike="noStrike" cap="none" normalizeH="0" baseline="0" dirty="0" smtClean="0">
                <a:ln>
                  <a:noFill/>
                </a:ln>
                <a:solidFill>
                  <a:srgbClr val="3F5FBF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3F5FB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--&gt;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7F0055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dubbo:service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id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"helloService"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interface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"com.alibaba.hello.api.HelloService"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version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"1.0.0"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protocol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"dubbo,hessian"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&lt;/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7F0055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beans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&gt;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7" name="圆角矩形 6"/>
          <p:cNvSpPr/>
          <p:nvPr/>
        </p:nvSpPr>
        <p:spPr bwMode="auto">
          <a:xfrm>
            <a:off x="3860130" y="1445501"/>
            <a:ext cx="1440160" cy="255307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900" dirty="0"/>
              <a:t>consumer.xml</a:t>
            </a:r>
            <a:endParaRPr lang="zh-CN" altLang="en-US" sz="900" dirty="0"/>
          </a:p>
        </p:txBody>
      </p:sp>
      <p:sp>
        <p:nvSpPr>
          <p:cNvPr id="8" name="圆角矩形 7"/>
          <p:cNvSpPr/>
          <p:nvPr/>
        </p:nvSpPr>
        <p:spPr bwMode="auto">
          <a:xfrm>
            <a:off x="3779912" y="5241626"/>
            <a:ext cx="4464496" cy="79208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以</a:t>
            </a:r>
            <a:r>
              <a:rPr kumimoji="0" lang="en-US" altLang="zh-CN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helloService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这个</a:t>
            </a: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bean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和</a:t>
            </a:r>
            <a:r>
              <a:rPr kumimoji="0" lang="en-US" altLang="zh-CN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dubbo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协议实现</a:t>
            </a:r>
            <a:r>
              <a:rPr kumimoji="0" lang="en-US" altLang="zh-CN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HelloService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这个接口</a:t>
            </a:r>
          </a:p>
        </p:txBody>
      </p:sp>
      <p:cxnSp>
        <p:nvCxnSpPr>
          <p:cNvPr id="9" name="直接箭头连接符 8"/>
          <p:cNvCxnSpPr>
            <a:endCxn id="8" idx="0"/>
          </p:cNvCxnSpPr>
          <p:nvPr/>
        </p:nvCxnSpPr>
        <p:spPr bwMode="auto">
          <a:xfrm>
            <a:off x="3275856" y="4077072"/>
            <a:ext cx="2736304" cy="1164554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309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143000" y="2895600"/>
            <a:ext cx="8001000" cy="1143000"/>
          </a:xfrm>
        </p:spPr>
        <p:txBody>
          <a:bodyPr/>
          <a:lstStyle/>
          <a:p>
            <a:r>
              <a:rPr lang="en-US" altLang="zh-CN" dirty="0" smtClean="0">
                <a:ea typeface="宋体" charset="-122"/>
              </a:rPr>
              <a:t>Part </a:t>
            </a:r>
            <a:r>
              <a:rPr lang="en-US" altLang="zh-CN" dirty="0">
                <a:ea typeface="宋体" charset="-122"/>
              </a:rPr>
              <a:t>3 </a:t>
            </a:r>
            <a:r>
              <a:rPr lang="en-US" altLang="zh-CN" dirty="0" err="1">
                <a:ea typeface="宋体" charset="-122"/>
              </a:rPr>
              <a:t>Mybatis</a:t>
            </a:r>
            <a:r>
              <a:rPr lang="zh-CN" altLang="en-US" dirty="0">
                <a:ea typeface="宋体" charset="-122"/>
              </a:rPr>
              <a:t>整合</a:t>
            </a:r>
            <a:endParaRPr lang="en-US" altLang="zh-CN" dirty="0">
              <a:ea typeface="宋体" charset="-122"/>
            </a:endParaRPr>
          </a:p>
        </p:txBody>
      </p:sp>
      <p:pic>
        <p:nvPicPr>
          <p:cNvPr id="113670" name="Picture 6" descr="arr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97180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36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charset="-122"/>
              </a:rPr>
              <a:t>1. </a:t>
            </a:r>
            <a:r>
              <a:rPr lang="en-US" altLang="zh-CN" dirty="0" err="1" smtClean="0">
                <a:ea typeface="宋体" charset="-122"/>
              </a:rPr>
              <a:t>Mybatis</a:t>
            </a:r>
            <a:r>
              <a:rPr lang="zh-CN" altLang="en-US" dirty="0" smtClean="0">
                <a:ea typeface="宋体" charset="-122"/>
              </a:rPr>
              <a:t>介绍</a:t>
            </a:r>
            <a:r>
              <a:rPr lang="en-US" altLang="zh-CN" dirty="0" smtClean="0">
                <a:ea typeface="宋体" charset="-122"/>
              </a:rPr>
              <a:t>: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3" name="AutoShape 2" descr="dubbo-extension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gray">
          <a:xfrm>
            <a:off x="4499992" y="1190600"/>
            <a:ext cx="4104456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/>
            <a:r>
              <a:rPr lang="en-US" altLang="zh-CN" sz="1600" dirty="0" err="1"/>
              <a:t>MyBatis</a:t>
            </a:r>
            <a:r>
              <a:rPr lang="zh-CN" altLang="en-US" sz="1600" dirty="0"/>
              <a:t>是一个简化和实现了</a:t>
            </a:r>
            <a:r>
              <a:rPr lang="en-US" altLang="zh-CN" sz="1600" dirty="0"/>
              <a:t>Java</a:t>
            </a:r>
            <a:r>
              <a:rPr lang="zh-CN" altLang="en-US" sz="1600" dirty="0"/>
              <a:t>数据持久化层</a:t>
            </a:r>
            <a:r>
              <a:rPr lang="en-US" altLang="zh-CN" sz="1600" dirty="0"/>
              <a:t>(persistence layer)</a:t>
            </a:r>
            <a:r>
              <a:rPr lang="zh-CN" altLang="en-US" sz="1600" dirty="0"/>
              <a:t>的开源框架，它抽象了大量的</a:t>
            </a:r>
            <a:r>
              <a:rPr lang="en-US" altLang="zh-CN" sz="1600" dirty="0"/>
              <a:t>JDBC</a:t>
            </a:r>
            <a:r>
              <a:rPr lang="zh-CN" altLang="en-US" sz="1600" dirty="0"/>
              <a:t>冗余代码，并提供了一个简单易用的</a:t>
            </a:r>
            <a:r>
              <a:rPr lang="en-US" altLang="zh-CN" sz="1600" dirty="0"/>
              <a:t>API</a:t>
            </a:r>
            <a:r>
              <a:rPr lang="zh-CN" altLang="en-US" sz="1600" dirty="0"/>
              <a:t>和数据库交互。</a:t>
            </a:r>
          </a:p>
          <a:p>
            <a:r>
              <a:rPr lang="en-US" altLang="zh-CN" sz="1600" dirty="0" err="1"/>
              <a:t>MyBatis</a:t>
            </a:r>
            <a:r>
              <a:rPr lang="zh-CN" altLang="en-US" sz="1600" dirty="0"/>
              <a:t>的前身是</a:t>
            </a:r>
            <a:r>
              <a:rPr lang="en-US" altLang="zh-CN" sz="1600" dirty="0" err="1"/>
              <a:t>iBATIS</a:t>
            </a:r>
            <a:r>
              <a:rPr lang="zh-CN" altLang="en-US" sz="1600" dirty="0"/>
              <a:t>，</a:t>
            </a:r>
            <a:r>
              <a:rPr lang="en-US" altLang="zh-CN" sz="1600" dirty="0" err="1"/>
              <a:t>iBATIS</a:t>
            </a:r>
            <a:r>
              <a:rPr lang="zh-CN" altLang="en-US" sz="1600" dirty="0"/>
              <a:t>于</a:t>
            </a:r>
            <a:r>
              <a:rPr lang="en-US" altLang="zh-CN" sz="1600" dirty="0"/>
              <a:t>2002</a:t>
            </a:r>
            <a:r>
              <a:rPr lang="zh-CN" altLang="en-US" sz="1600" dirty="0"/>
              <a:t>年由</a:t>
            </a:r>
            <a:r>
              <a:rPr lang="en-US" altLang="zh-CN" sz="1600" dirty="0"/>
              <a:t>Clinton Begin</a:t>
            </a:r>
            <a:r>
              <a:rPr lang="zh-CN" altLang="en-US" sz="1600" dirty="0"/>
              <a:t>创建。</a:t>
            </a:r>
            <a:r>
              <a:rPr lang="en-US" altLang="zh-CN" sz="1600" dirty="0" err="1"/>
              <a:t>MyBatis</a:t>
            </a:r>
            <a:r>
              <a:rPr lang="en-US" altLang="zh-CN" sz="1600" dirty="0"/>
              <a:t> 3 </a:t>
            </a:r>
            <a:r>
              <a:rPr lang="zh-CN" altLang="en-US" sz="1600" dirty="0"/>
              <a:t>是</a:t>
            </a:r>
            <a:r>
              <a:rPr lang="en-US" altLang="zh-CN" sz="1600" dirty="0" err="1"/>
              <a:t>iBATIS</a:t>
            </a:r>
            <a:r>
              <a:rPr lang="zh-CN" altLang="en-US" sz="1600" dirty="0"/>
              <a:t>的全新设计，支持注解和</a:t>
            </a:r>
            <a:r>
              <a:rPr lang="en-US" altLang="zh-CN" sz="1600" dirty="0"/>
              <a:t>Mapper</a:t>
            </a:r>
            <a:r>
              <a:rPr lang="zh-CN" altLang="en-US" sz="1600" dirty="0"/>
              <a:t>。</a:t>
            </a:r>
          </a:p>
          <a:p>
            <a:r>
              <a:rPr lang="en-US" altLang="zh-CN" sz="1600" dirty="0" err="1"/>
              <a:t>MyBatis</a:t>
            </a:r>
            <a:r>
              <a:rPr lang="en-US" altLang="zh-CN" sz="1600" dirty="0"/>
              <a:t> </a:t>
            </a:r>
            <a:r>
              <a:rPr lang="zh-CN" altLang="en-US" sz="1600" dirty="0"/>
              <a:t>流行的主要原因在于它的简单性和易使用性。</a:t>
            </a:r>
          </a:p>
          <a:p>
            <a:pPr lvl="1"/>
            <a:r>
              <a:rPr lang="zh-CN" altLang="en-US" sz="1600" b="0" dirty="0"/>
              <a:t>在</a:t>
            </a:r>
            <a:r>
              <a:rPr lang="en-US" altLang="zh-CN" sz="1600" b="0" dirty="0"/>
              <a:t>Java</a:t>
            </a:r>
            <a:r>
              <a:rPr lang="zh-CN" altLang="en-US" sz="1600" b="0" dirty="0"/>
              <a:t>应用程序中，数据持久化层涉及到的工作有：将从数据库查询到的数据生成所需要的</a:t>
            </a:r>
            <a:r>
              <a:rPr lang="en-US" altLang="zh-CN" sz="1600" b="0" dirty="0"/>
              <a:t>Java</a:t>
            </a:r>
            <a:r>
              <a:rPr lang="zh-CN" altLang="en-US" sz="1600" b="0" dirty="0"/>
              <a:t>对象；将</a:t>
            </a:r>
            <a:r>
              <a:rPr lang="en-US" altLang="zh-CN" sz="1600" b="0" dirty="0"/>
              <a:t>Java</a:t>
            </a:r>
            <a:r>
              <a:rPr lang="zh-CN" altLang="en-US" sz="1600" b="0" dirty="0"/>
              <a:t>对象中的数据通过</a:t>
            </a:r>
            <a:r>
              <a:rPr lang="en-US" altLang="zh-CN" sz="1600" b="0" dirty="0"/>
              <a:t>SQL</a:t>
            </a:r>
            <a:r>
              <a:rPr lang="zh-CN" altLang="en-US" sz="1600" b="0" dirty="0"/>
              <a:t>持久化到数据库中。</a:t>
            </a:r>
          </a:p>
          <a:p>
            <a:pPr lvl="1"/>
            <a:r>
              <a:rPr lang="en-US" altLang="zh-CN" sz="1600" b="0" dirty="0" err="1"/>
              <a:t>MyBatis</a:t>
            </a:r>
            <a:r>
              <a:rPr lang="en-US" altLang="zh-CN" sz="1600" b="0" dirty="0"/>
              <a:t> </a:t>
            </a:r>
            <a:r>
              <a:rPr lang="zh-CN" altLang="en-US" sz="1600" b="0" dirty="0"/>
              <a:t>通过抽象底层的</a:t>
            </a:r>
            <a:r>
              <a:rPr lang="en-US" altLang="zh-CN" sz="1600" b="0" dirty="0"/>
              <a:t>JDBC</a:t>
            </a:r>
            <a:r>
              <a:rPr lang="zh-CN" altLang="en-US" sz="1600" b="0" dirty="0"/>
              <a:t>代码，自动化</a:t>
            </a:r>
            <a:r>
              <a:rPr lang="en-US" altLang="zh-CN" sz="1600" b="0" dirty="0"/>
              <a:t>SQL</a:t>
            </a:r>
            <a:r>
              <a:rPr lang="zh-CN" altLang="en-US" sz="1600" b="0" dirty="0"/>
              <a:t>结果集产生</a:t>
            </a:r>
            <a:r>
              <a:rPr lang="en-US" altLang="zh-CN" sz="1600" b="0" dirty="0"/>
              <a:t>Java</a:t>
            </a:r>
            <a:r>
              <a:rPr lang="zh-CN" altLang="en-US" sz="1600" b="0" dirty="0"/>
              <a:t>对象、</a:t>
            </a:r>
            <a:r>
              <a:rPr lang="en-US" altLang="zh-CN" sz="1600" b="0" dirty="0"/>
              <a:t>Java</a:t>
            </a:r>
            <a:r>
              <a:rPr lang="zh-CN" altLang="en-US" sz="1600" b="0" dirty="0"/>
              <a:t>对象的数据持久化数据库中的过程使得对</a:t>
            </a:r>
            <a:r>
              <a:rPr lang="en-US" altLang="zh-CN" sz="1600" b="0" dirty="0"/>
              <a:t>SQL</a:t>
            </a:r>
            <a:r>
              <a:rPr lang="zh-CN" altLang="en-US" sz="1600" b="0" dirty="0"/>
              <a:t>的使用变得容易。</a:t>
            </a:r>
          </a:p>
        </p:txBody>
      </p:sp>
      <p:pic>
        <p:nvPicPr>
          <p:cNvPr id="8" name="Picture 4" descr="http://f.hiphotos.baidu.com/baike/c0%3Dbaike80%2C5%2C5%2C80%2C26/sign=be73366ef8dcd100d991f07313e22c75/622762d0f703918f2558a1a9513d269758eec4c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88840"/>
            <a:ext cx="3704176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35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charset="-122"/>
              </a:rPr>
              <a:t>2</a:t>
            </a:r>
            <a:r>
              <a:rPr lang="en-US" altLang="zh-CN" dirty="0" smtClean="0">
                <a:ea typeface="宋体" charset="-122"/>
              </a:rPr>
              <a:t>.</a:t>
            </a:r>
            <a:r>
              <a:rPr lang="zh-CN" altLang="en-US" dirty="0">
                <a:ea typeface="宋体" charset="-122"/>
              </a:rPr>
              <a:t>标准</a:t>
            </a:r>
            <a:r>
              <a:rPr lang="en-US" altLang="zh-CN" dirty="0" err="1" smtClean="0">
                <a:ea typeface="宋体" charset="-122"/>
              </a:rPr>
              <a:t>Mybatis</a:t>
            </a:r>
            <a:r>
              <a:rPr lang="zh-CN" altLang="en-US" dirty="0" smtClean="0">
                <a:ea typeface="宋体" charset="-122"/>
              </a:rPr>
              <a:t>模块</a:t>
            </a:r>
            <a:r>
              <a:rPr lang="en-US" altLang="zh-CN" dirty="0" smtClean="0">
                <a:ea typeface="宋体" charset="-122"/>
              </a:rPr>
              <a:t>: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3" name="AutoShape 2" descr="dubbo-extension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图片 1" descr="Java - mybatisDemo/src/mybatis-config.xml - MyEclipse Enterprise Workbench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4" t="15258" r="76091" b="51065"/>
          <a:stretch/>
        </p:blipFill>
        <p:spPr>
          <a:xfrm>
            <a:off x="368300" y="1350257"/>
            <a:ext cx="1884706" cy="2309567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 bwMode="auto">
          <a:xfrm>
            <a:off x="215900" y="3659824"/>
            <a:ext cx="2434528" cy="115212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chemeClr val="tx1"/>
                </a:solidFill>
                <a:latin typeface="Arial" charset="0"/>
              </a:rPr>
              <a:t>mybatis-config.xml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tx1"/>
                </a:solidFill>
                <a:latin typeface="Arial" charset="0"/>
              </a:rPr>
              <a:t>核心</a:t>
            </a:r>
            <a:r>
              <a:rPr lang="zh-CN" altLang="en-US" dirty="0" smtClean="0">
                <a:solidFill>
                  <a:schemeClr val="tx1"/>
                </a:solidFill>
                <a:latin typeface="Arial" charset="0"/>
              </a:rPr>
              <a:t>配置：</a:t>
            </a:r>
            <a:endParaRPr lang="en-US" altLang="zh-CN" dirty="0" smtClean="0">
              <a:solidFill>
                <a:schemeClr val="tx1"/>
              </a:solidFill>
              <a:latin typeface="Arial" charset="0"/>
            </a:endParaRP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altLang="zh-CN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environments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altLang="zh-CN" sz="1400" dirty="0" smtClean="0">
                <a:solidFill>
                  <a:schemeClr val="tx1"/>
                </a:solidFill>
                <a:latin typeface="Arial" charset="0"/>
              </a:rPr>
              <a:t>mappers</a:t>
            </a:r>
            <a:endParaRPr kumimoji="0" lang="zh-CN" alt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" name="直接箭头连接符 8"/>
          <p:cNvCxnSpPr>
            <a:endCxn id="6" idx="0"/>
          </p:cNvCxnSpPr>
          <p:nvPr/>
        </p:nvCxnSpPr>
        <p:spPr bwMode="auto">
          <a:xfrm>
            <a:off x="1433164" y="3284984"/>
            <a:ext cx="0" cy="37484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endCxn id="23" idx="1"/>
          </p:cNvCxnSpPr>
          <p:nvPr/>
        </p:nvCxnSpPr>
        <p:spPr bwMode="auto">
          <a:xfrm flipV="1">
            <a:off x="1907704" y="3081465"/>
            <a:ext cx="1080120" cy="1363048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/>
        </p:nvSpPr>
        <p:spPr bwMode="auto">
          <a:xfrm>
            <a:off x="3317948" y="1095717"/>
            <a:ext cx="1481205" cy="282917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000" dirty="0" err="1" smtClean="0">
                <a:solidFill>
                  <a:schemeClr val="tx1"/>
                </a:solidFill>
                <a:latin typeface="Arial" charset="0"/>
              </a:rPr>
              <a:t>dataSource</a:t>
            </a:r>
            <a:r>
              <a:rPr lang="zh-CN" altLang="en-US" sz="1000" dirty="0" smtClean="0">
                <a:solidFill>
                  <a:schemeClr val="tx1"/>
                </a:solidFill>
                <a:latin typeface="Arial" charset="0"/>
              </a:rPr>
              <a:t>环境</a:t>
            </a:r>
            <a:endParaRPr kumimoji="0" lang="zh-CN" alt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左大括号 22"/>
          <p:cNvSpPr/>
          <p:nvPr/>
        </p:nvSpPr>
        <p:spPr bwMode="auto">
          <a:xfrm>
            <a:off x="2987824" y="1196752"/>
            <a:ext cx="246987" cy="3769426"/>
          </a:xfrm>
          <a:prstGeom prst="leftBrac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圆角矩形 27"/>
          <p:cNvSpPr/>
          <p:nvPr/>
        </p:nvSpPr>
        <p:spPr bwMode="auto">
          <a:xfrm>
            <a:off x="3317948" y="2642027"/>
            <a:ext cx="1481205" cy="282917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000" dirty="0" err="1" smtClean="0">
                <a:solidFill>
                  <a:schemeClr val="tx1"/>
                </a:solidFill>
                <a:latin typeface="Arial" charset="0"/>
              </a:rPr>
              <a:t>dataSource</a:t>
            </a:r>
            <a:r>
              <a:rPr lang="en-US" altLang="zh-CN" sz="1000" dirty="0" smtClean="0">
                <a:solidFill>
                  <a:schemeClr val="tx1"/>
                </a:solidFill>
                <a:latin typeface="Arial" charset="0"/>
              </a:rPr>
              <a:t>(</a:t>
            </a:r>
            <a:r>
              <a:rPr lang="zh-CN" altLang="en-US" sz="1000" dirty="0" smtClean="0">
                <a:solidFill>
                  <a:schemeClr val="tx1"/>
                </a:solidFill>
                <a:latin typeface="Arial" charset="0"/>
              </a:rPr>
              <a:t>数据源</a:t>
            </a:r>
            <a:r>
              <a:rPr lang="en-US" altLang="zh-CN" sz="1000" dirty="0" smtClean="0">
                <a:solidFill>
                  <a:schemeClr val="tx1"/>
                </a:solidFill>
                <a:latin typeface="Arial" charset="0"/>
              </a:rPr>
              <a:t>)</a:t>
            </a:r>
            <a:endParaRPr kumimoji="0" lang="zh-CN" alt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左大括号 28"/>
          <p:cNvSpPr/>
          <p:nvPr/>
        </p:nvSpPr>
        <p:spPr bwMode="auto">
          <a:xfrm>
            <a:off x="4871161" y="825459"/>
            <a:ext cx="204895" cy="823434"/>
          </a:xfrm>
          <a:prstGeom prst="leftBrac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圆角矩形 32"/>
          <p:cNvSpPr/>
          <p:nvPr/>
        </p:nvSpPr>
        <p:spPr bwMode="auto">
          <a:xfrm>
            <a:off x="5076056" y="753451"/>
            <a:ext cx="2592288" cy="947357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71450" indent="-171450" algn="l">
              <a:buFont typeface="Arial" pitchFamily="34" charset="0"/>
              <a:buChar char="•"/>
            </a:pPr>
            <a:r>
              <a:rPr lang="en-US" altLang="zh-CN" sz="1000" dirty="0" smtClean="0">
                <a:solidFill>
                  <a:schemeClr val="tx1"/>
                </a:solidFill>
                <a:latin typeface="Arial" charset="0"/>
              </a:rPr>
              <a:t>DEV(</a:t>
            </a:r>
            <a:r>
              <a:rPr lang="zh-CN" altLang="en-US" sz="1000" dirty="0" smtClean="0">
                <a:solidFill>
                  <a:schemeClr val="tx1"/>
                </a:solidFill>
                <a:latin typeface="Arial" charset="0"/>
              </a:rPr>
              <a:t>开发环境</a:t>
            </a:r>
            <a:r>
              <a:rPr lang="en-US" altLang="zh-CN" sz="1000" dirty="0" smtClean="0">
                <a:solidFill>
                  <a:schemeClr val="tx1"/>
                </a:solidFill>
                <a:latin typeface="Arial" charset="0"/>
              </a:rPr>
              <a:t>)</a:t>
            </a:r>
          </a:p>
          <a:p>
            <a:pPr marL="171450" indent="-171450" algn="l">
              <a:buFont typeface="Arial" pitchFamily="34" charset="0"/>
              <a:buChar char="•"/>
            </a:pPr>
            <a:r>
              <a:rPr lang="en-US" altLang="zh-CN" sz="1000" dirty="0" smtClean="0">
                <a:solidFill>
                  <a:schemeClr val="tx1"/>
                </a:solidFill>
                <a:latin typeface="Arial" charset="0"/>
              </a:rPr>
              <a:t>TEST(</a:t>
            </a:r>
            <a:r>
              <a:rPr lang="zh-CN" altLang="en-US" sz="1000" dirty="0" smtClean="0">
                <a:solidFill>
                  <a:schemeClr val="tx1"/>
                </a:solidFill>
                <a:latin typeface="Arial" charset="0"/>
              </a:rPr>
              <a:t>测试环境</a:t>
            </a:r>
            <a:r>
              <a:rPr lang="en-US" altLang="zh-CN" sz="1000" dirty="0" smtClean="0">
                <a:solidFill>
                  <a:schemeClr val="tx1"/>
                </a:solidFill>
                <a:latin typeface="Arial" charset="0"/>
              </a:rPr>
              <a:t>)</a:t>
            </a:r>
          </a:p>
          <a:p>
            <a:pPr marL="171450" indent="-171450" algn="l">
              <a:buFont typeface="Arial" pitchFamily="34" charset="0"/>
              <a:buChar char="•"/>
            </a:pPr>
            <a:r>
              <a:rPr lang="en-US" altLang="zh-CN" sz="1000" dirty="0" smtClean="0">
                <a:solidFill>
                  <a:schemeClr val="tx1"/>
                </a:solidFill>
                <a:latin typeface="Arial" charset="0"/>
              </a:rPr>
              <a:t>QA(</a:t>
            </a:r>
            <a:r>
              <a:rPr lang="zh-CN" altLang="en-US" sz="1000" dirty="0" smtClean="0">
                <a:solidFill>
                  <a:schemeClr val="tx1"/>
                </a:solidFill>
                <a:latin typeface="Arial" charset="0"/>
              </a:rPr>
              <a:t>质量评估环境</a:t>
            </a:r>
            <a:r>
              <a:rPr lang="en-US" altLang="zh-CN" sz="1000" dirty="0" smtClean="0">
                <a:solidFill>
                  <a:schemeClr val="tx1"/>
                </a:solidFill>
                <a:latin typeface="Arial" charset="0"/>
              </a:rPr>
              <a:t>)</a:t>
            </a:r>
          </a:p>
          <a:p>
            <a:pPr marL="171450" indent="-171450" algn="l">
              <a:buFont typeface="Arial" pitchFamily="34" charset="0"/>
              <a:buChar char="•"/>
            </a:pPr>
            <a:r>
              <a:rPr lang="en-US" altLang="zh-CN" sz="1000" dirty="0" smtClean="0">
                <a:solidFill>
                  <a:schemeClr val="tx1"/>
                </a:solidFill>
                <a:latin typeface="Arial" charset="0"/>
              </a:rPr>
              <a:t>UAT(</a:t>
            </a:r>
            <a:r>
              <a:rPr lang="zh-CN" altLang="en-US" sz="1000" dirty="0" smtClean="0">
                <a:solidFill>
                  <a:schemeClr val="tx1"/>
                </a:solidFill>
                <a:latin typeface="Arial" charset="0"/>
              </a:rPr>
              <a:t>用户验收环境</a:t>
            </a:r>
            <a:r>
              <a:rPr lang="en-US" altLang="zh-CN" sz="1000" dirty="0" smtClean="0">
                <a:solidFill>
                  <a:schemeClr val="tx1"/>
                </a:solidFill>
                <a:latin typeface="Arial" charset="0"/>
              </a:rPr>
              <a:t>)</a:t>
            </a:r>
          </a:p>
          <a:p>
            <a:pPr marL="171450" indent="-171450" algn="l">
              <a:buFont typeface="Arial" pitchFamily="34" charset="0"/>
              <a:buChar char="•"/>
            </a:pPr>
            <a:r>
              <a:rPr lang="en-US" altLang="zh-CN" sz="1000" dirty="0" smtClean="0">
                <a:solidFill>
                  <a:schemeClr val="tx1"/>
                </a:solidFill>
                <a:latin typeface="Arial" charset="0"/>
              </a:rPr>
              <a:t>PRODUCTION(</a:t>
            </a:r>
            <a:r>
              <a:rPr lang="zh-CN" altLang="en-US" sz="1000" dirty="0" smtClean="0">
                <a:solidFill>
                  <a:schemeClr val="tx1"/>
                </a:solidFill>
                <a:latin typeface="Arial" charset="0"/>
              </a:rPr>
              <a:t>生产环境</a:t>
            </a:r>
            <a:r>
              <a:rPr lang="en-US" altLang="zh-CN" sz="1000" dirty="0" smtClean="0">
                <a:solidFill>
                  <a:schemeClr val="tx1"/>
                </a:solidFill>
                <a:latin typeface="Arial" charset="0"/>
              </a:rPr>
              <a:t>)</a:t>
            </a:r>
          </a:p>
        </p:txBody>
      </p:sp>
      <p:sp>
        <p:nvSpPr>
          <p:cNvPr id="34" name="左大括号 33"/>
          <p:cNvSpPr/>
          <p:nvPr/>
        </p:nvSpPr>
        <p:spPr bwMode="auto">
          <a:xfrm>
            <a:off x="4850320" y="2138486"/>
            <a:ext cx="204895" cy="1290514"/>
          </a:xfrm>
          <a:prstGeom prst="leftBrac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圆角矩形 34"/>
          <p:cNvSpPr/>
          <p:nvPr/>
        </p:nvSpPr>
        <p:spPr bwMode="auto">
          <a:xfrm>
            <a:off x="5083546" y="1994470"/>
            <a:ext cx="1030168" cy="242954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000" dirty="0" smtClean="0">
                <a:solidFill>
                  <a:schemeClr val="tx1"/>
                </a:solidFill>
                <a:latin typeface="Arial" charset="0"/>
              </a:rPr>
              <a:t>type</a:t>
            </a:r>
          </a:p>
        </p:txBody>
      </p:sp>
      <p:sp>
        <p:nvSpPr>
          <p:cNvPr id="36" name="左大括号 35"/>
          <p:cNvSpPr/>
          <p:nvPr/>
        </p:nvSpPr>
        <p:spPr bwMode="auto">
          <a:xfrm>
            <a:off x="6162737" y="1810531"/>
            <a:ext cx="183979" cy="610832"/>
          </a:xfrm>
          <a:prstGeom prst="leftBrac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圆角矩形 36"/>
          <p:cNvSpPr/>
          <p:nvPr/>
        </p:nvSpPr>
        <p:spPr bwMode="auto">
          <a:xfrm>
            <a:off x="6346716" y="1826480"/>
            <a:ext cx="1215752" cy="578933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71450" indent="-171450" algn="l">
              <a:buFont typeface="Arial" pitchFamily="34" charset="0"/>
              <a:buChar char="•"/>
            </a:pPr>
            <a:r>
              <a:rPr lang="en-US" altLang="zh-CN" sz="1000" dirty="0" smtClean="0">
                <a:solidFill>
                  <a:schemeClr val="tx1"/>
                </a:solidFill>
                <a:latin typeface="Arial" charset="0"/>
              </a:rPr>
              <a:t>UNPOOLED</a:t>
            </a:r>
          </a:p>
          <a:p>
            <a:pPr marL="171450" indent="-171450" algn="l">
              <a:buFont typeface="Arial" pitchFamily="34" charset="0"/>
              <a:buChar char="•"/>
            </a:pPr>
            <a:r>
              <a:rPr lang="en-US" altLang="zh-CN" sz="1000" dirty="0" smtClean="0">
                <a:solidFill>
                  <a:schemeClr val="tx1"/>
                </a:solidFill>
                <a:latin typeface="Arial" charset="0"/>
              </a:rPr>
              <a:t>POOLED</a:t>
            </a:r>
          </a:p>
          <a:p>
            <a:pPr marL="171450" indent="-171450" algn="l">
              <a:buFont typeface="Arial" pitchFamily="34" charset="0"/>
              <a:buChar char="•"/>
            </a:pPr>
            <a:r>
              <a:rPr lang="en-US" altLang="zh-CN" sz="1000" dirty="0" smtClean="0">
                <a:solidFill>
                  <a:schemeClr val="tx1"/>
                </a:solidFill>
                <a:latin typeface="Arial" charset="0"/>
              </a:rPr>
              <a:t>JNDI</a:t>
            </a:r>
          </a:p>
        </p:txBody>
      </p:sp>
      <p:sp>
        <p:nvSpPr>
          <p:cNvPr id="38" name="圆角矩形 37"/>
          <p:cNvSpPr/>
          <p:nvPr/>
        </p:nvSpPr>
        <p:spPr bwMode="auto">
          <a:xfrm>
            <a:off x="5076056" y="2465966"/>
            <a:ext cx="1537499" cy="242954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000" dirty="0" smtClean="0">
                <a:solidFill>
                  <a:schemeClr val="tx1"/>
                </a:solidFill>
                <a:latin typeface="Arial" charset="0"/>
              </a:rPr>
              <a:t>driver(</a:t>
            </a:r>
            <a:r>
              <a:rPr lang="zh-CN" altLang="en-US" sz="1000" dirty="0" smtClean="0">
                <a:solidFill>
                  <a:schemeClr val="tx1"/>
                </a:solidFill>
                <a:latin typeface="Arial" charset="0"/>
              </a:rPr>
              <a:t>驱动</a:t>
            </a:r>
            <a:r>
              <a:rPr lang="en-US" altLang="zh-CN" sz="1000" dirty="0">
                <a:solidFill>
                  <a:schemeClr val="tx1"/>
                </a:solidFill>
                <a:latin typeface="Arial" charset="0"/>
              </a:rPr>
              <a:t>)</a:t>
            </a:r>
            <a:endParaRPr lang="en-US" altLang="zh-CN" sz="1000" dirty="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9" name="圆角矩形 38"/>
          <p:cNvSpPr/>
          <p:nvPr/>
        </p:nvSpPr>
        <p:spPr bwMode="auto">
          <a:xfrm>
            <a:off x="5083546" y="2765907"/>
            <a:ext cx="1537499" cy="242954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000" dirty="0" err="1" smtClean="0">
                <a:solidFill>
                  <a:schemeClr val="tx1"/>
                </a:solidFill>
                <a:latin typeface="Arial" charset="0"/>
              </a:rPr>
              <a:t>url</a:t>
            </a:r>
            <a:r>
              <a:rPr lang="en-US" altLang="zh-CN" sz="1000" dirty="0" smtClean="0">
                <a:solidFill>
                  <a:schemeClr val="tx1"/>
                </a:solidFill>
                <a:latin typeface="Arial" charset="0"/>
              </a:rPr>
              <a:t>(</a:t>
            </a:r>
            <a:r>
              <a:rPr lang="zh-CN" altLang="en-US" sz="1000" dirty="0" smtClean="0">
                <a:solidFill>
                  <a:schemeClr val="tx1"/>
                </a:solidFill>
                <a:latin typeface="Arial" charset="0"/>
              </a:rPr>
              <a:t>数据库地址</a:t>
            </a:r>
            <a:r>
              <a:rPr lang="en-US" altLang="zh-CN" sz="1000" dirty="0" smtClean="0">
                <a:solidFill>
                  <a:schemeClr val="tx1"/>
                </a:solidFill>
                <a:latin typeface="Arial" charset="0"/>
              </a:rPr>
              <a:t>)</a:t>
            </a:r>
          </a:p>
        </p:txBody>
      </p:sp>
      <p:sp>
        <p:nvSpPr>
          <p:cNvPr id="40" name="圆角矩形 39"/>
          <p:cNvSpPr/>
          <p:nvPr/>
        </p:nvSpPr>
        <p:spPr bwMode="auto">
          <a:xfrm>
            <a:off x="5083546" y="3043740"/>
            <a:ext cx="1537499" cy="242954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000" dirty="0" smtClean="0">
                <a:solidFill>
                  <a:schemeClr val="tx1"/>
                </a:solidFill>
                <a:latin typeface="Arial" charset="0"/>
              </a:rPr>
              <a:t>username(</a:t>
            </a:r>
            <a:r>
              <a:rPr lang="zh-CN" altLang="en-US" sz="1000" dirty="0" smtClean="0">
                <a:solidFill>
                  <a:schemeClr val="tx1"/>
                </a:solidFill>
                <a:latin typeface="Arial" charset="0"/>
              </a:rPr>
              <a:t>登录用户名</a:t>
            </a:r>
            <a:r>
              <a:rPr lang="en-US" altLang="zh-CN" sz="1000" dirty="0" smtClean="0">
                <a:solidFill>
                  <a:schemeClr val="tx1"/>
                </a:solidFill>
                <a:latin typeface="Arial" charset="0"/>
              </a:rPr>
              <a:t>)</a:t>
            </a:r>
          </a:p>
        </p:txBody>
      </p:sp>
      <p:sp>
        <p:nvSpPr>
          <p:cNvPr id="41" name="圆角矩形 40"/>
          <p:cNvSpPr/>
          <p:nvPr/>
        </p:nvSpPr>
        <p:spPr bwMode="auto">
          <a:xfrm>
            <a:off x="5076056" y="3330062"/>
            <a:ext cx="1537499" cy="242954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000" dirty="0" smtClean="0">
                <a:solidFill>
                  <a:schemeClr val="tx1"/>
                </a:solidFill>
                <a:latin typeface="Arial" charset="0"/>
              </a:rPr>
              <a:t>password(</a:t>
            </a:r>
            <a:r>
              <a:rPr lang="zh-CN" altLang="en-US" sz="1000" dirty="0" smtClean="0">
                <a:solidFill>
                  <a:schemeClr val="tx1"/>
                </a:solidFill>
                <a:latin typeface="Arial" charset="0"/>
              </a:rPr>
              <a:t>登录密码</a:t>
            </a:r>
            <a:r>
              <a:rPr lang="en-US" altLang="zh-CN" sz="1000" dirty="0" smtClean="0">
                <a:solidFill>
                  <a:schemeClr val="tx1"/>
                </a:solidFill>
                <a:latin typeface="Arial" charset="0"/>
              </a:rPr>
              <a:t>)</a:t>
            </a:r>
          </a:p>
        </p:txBody>
      </p:sp>
      <p:cxnSp>
        <p:nvCxnSpPr>
          <p:cNvPr id="42" name="直接箭头连接符 41"/>
          <p:cNvCxnSpPr/>
          <p:nvPr/>
        </p:nvCxnSpPr>
        <p:spPr bwMode="auto">
          <a:xfrm>
            <a:off x="7344308" y="1916832"/>
            <a:ext cx="64807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直接箭头连接符 43"/>
          <p:cNvCxnSpPr/>
          <p:nvPr/>
        </p:nvCxnSpPr>
        <p:spPr bwMode="auto">
          <a:xfrm flipV="1">
            <a:off x="7308304" y="2115946"/>
            <a:ext cx="677445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直接箭头连接符 45"/>
          <p:cNvCxnSpPr/>
          <p:nvPr/>
        </p:nvCxnSpPr>
        <p:spPr bwMode="auto">
          <a:xfrm flipV="1">
            <a:off x="7308304" y="2276871"/>
            <a:ext cx="677445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TextBox 44"/>
          <p:cNvSpPr txBox="1"/>
          <p:nvPr/>
        </p:nvSpPr>
        <p:spPr>
          <a:xfrm>
            <a:off x="7985749" y="1556792"/>
            <a:ext cx="8955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 smtClean="0"/>
              <a:t>为每一个操作建立一个新连接（轻量应用）</a:t>
            </a:r>
            <a:endParaRPr lang="zh-CN" altLang="en-US" sz="700" dirty="0"/>
          </a:p>
        </p:txBody>
      </p:sp>
      <p:sp>
        <p:nvSpPr>
          <p:cNvPr id="48" name="TextBox 47"/>
          <p:cNvSpPr txBox="1"/>
          <p:nvPr/>
        </p:nvSpPr>
        <p:spPr>
          <a:xfrm>
            <a:off x="8028384" y="1969095"/>
            <a:ext cx="895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 smtClean="0"/>
              <a:t>建立连接池（测试环境）</a:t>
            </a:r>
            <a:endParaRPr lang="zh-CN" altLang="en-US" sz="700" dirty="0"/>
          </a:p>
        </p:txBody>
      </p:sp>
      <p:sp>
        <p:nvSpPr>
          <p:cNvPr id="49" name="TextBox 48"/>
          <p:cNvSpPr txBox="1"/>
          <p:nvPr/>
        </p:nvSpPr>
        <p:spPr>
          <a:xfrm>
            <a:off x="8053858" y="2197858"/>
            <a:ext cx="895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 smtClean="0"/>
              <a:t>服务器配置</a:t>
            </a:r>
            <a:r>
              <a:rPr lang="en-US" altLang="zh-CN" sz="700" dirty="0" smtClean="0"/>
              <a:t>JNDI</a:t>
            </a:r>
            <a:r>
              <a:rPr lang="zh-CN" altLang="en-US" sz="700" dirty="0" smtClean="0"/>
              <a:t>（生产环境）</a:t>
            </a:r>
            <a:endParaRPr lang="zh-CN" altLang="en-US" sz="700" dirty="0"/>
          </a:p>
        </p:txBody>
      </p:sp>
      <p:sp>
        <p:nvSpPr>
          <p:cNvPr id="50" name="圆角矩形 49"/>
          <p:cNvSpPr/>
          <p:nvPr/>
        </p:nvSpPr>
        <p:spPr bwMode="auto">
          <a:xfrm>
            <a:off x="3317947" y="3833859"/>
            <a:ext cx="1481205" cy="402029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CN" sz="1000" dirty="0" err="1" smtClean="0">
                <a:solidFill>
                  <a:schemeClr val="tx1"/>
                </a:solidFill>
                <a:latin typeface="Arial" charset="0"/>
              </a:rPr>
              <a:t>TransactionManager</a:t>
            </a:r>
            <a:r>
              <a:rPr lang="en-US" altLang="zh-CN" sz="1000" dirty="0" smtClean="0">
                <a:solidFill>
                  <a:schemeClr val="tx1"/>
                </a:solidFill>
                <a:latin typeface="Arial" charset="0"/>
              </a:rPr>
              <a:t>(</a:t>
            </a:r>
            <a:r>
              <a:rPr lang="zh-CN" altLang="en-US" sz="1000" dirty="0"/>
              <a:t>事务</a:t>
            </a:r>
            <a:r>
              <a:rPr lang="zh-CN" altLang="en-US" sz="1000" dirty="0" smtClean="0"/>
              <a:t>管理器</a:t>
            </a:r>
            <a:r>
              <a:rPr lang="en-US" altLang="zh-CN" sz="1000" dirty="0" smtClean="0">
                <a:solidFill>
                  <a:schemeClr val="tx1"/>
                </a:solidFill>
                <a:latin typeface="Arial" charset="0"/>
              </a:rPr>
              <a:t>)</a:t>
            </a:r>
            <a:endParaRPr kumimoji="0" lang="zh-CN" alt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" name="左大括号 50"/>
          <p:cNvSpPr/>
          <p:nvPr/>
        </p:nvSpPr>
        <p:spPr bwMode="auto">
          <a:xfrm>
            <a:off x="4889190" y="3831407"/>
            <a:ext cx="168836" cy="424444"/>
          </a:xfrm>
          <a:prstGeom prst="leftBrac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圆角矩形 51"/>
          <p:cNvSpPr/>
          <p:nvPr/>
        </p:nvSpPr>
        <p:spPr bwMode="auto">
          <a:xfrm>
            <a:off x="5076056" y="3750201"/>
            <a:ext cx="1537499" cy="242954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000" dirty="0" smtClean="0">
                <a:solidFill>
                  <a:schemeClr val="tx1"/>
                </a:solidFill>
                <a:latin typeface="Arial" charset="0"/>
              </a:rPr>
              <a:t>JDBC</a:t>
            </a:r>
          </a:p>
        </p:txBody>
      </p:sp>
      <p:sp>
        <p:nvSpPr>
          <p:cNvPr id="53" name="圆角矩形 52"/>
          <p:cNvSpPr/>
          <p:nvPr/>
        </p:nvSpPr>
        <p:spPr bwMode="auto">
          <a:xfrm>
            <a:off x="5083546" y="4050142"/>
            <a:ext cx="1537499" cy="242954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000" dirty="0" smtClean="0">
                <a:solidFill>
                  <a:schemeClr val="tx1"/>
                </a:solidFill>
                <a:latin typeface="Arial" charset="0"/>
              </a:rPr>
              <a:t>MANAGED</a:t>
            </a:r>
          </a:p>
        </p:txBody>
      </p:sp>
      <p:cxnSp>
        <p:nvCxnSpPr>
          <p:cNvPr id="54" name="直接箭头连接符 53"/>
          <p:cNvCxnSpPr/>
          <p:nvPr/>
        </p:nvCxnSpPr>
        <p:spPr bwMode="auto">
          <a:xfrm>
            <a:off x="6613555" y="3861048"/>
            <a:ext cx="64807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直接箭头连接符 54"/>
          <p:cNvCxnSpPr/>
          <p:nvPr/>
        </p:nvCxnSpPr>
        <p:spPr bwMode="auto">
          <a:xfrm flipV="1">
            <a:off x="6635394" y="4167884"/>
            <a:ext cx="677445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TextBox 55"/>
          <p:cNvSpPr txBox="1"/>
          <p:nvPr/>
        </p:nvSpPr>
        <p:spPr>
          <a:xfrm>
            <a:off x="7301673" y="3717032"/>
            <a:ext cx="1622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 smtClean="0"/>
              <a:t>应用程序负责管理数据库连接的生命周期</a:t>
            </a:r>
            <a:endParaRPr lang="zh-CN" altLang="en-US" sz="700" dirty="0"/>
          </a:p>
        </p:txBody>
      </p:sp>
      <p:sp>
        <p:nvSpPr>
          <p:cNvPr id="57" name="TextBox 56"/>
          <p:cNvSpPr txBox="1"/>
          <p:nvPr/>
        </p:nvSpPr>
        <p:spPr>
          <a:xfrm>
            <a:off x="7355474" y="4021033"/>
            <a:ext cx="15370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 smtClean="0"/>
              <a:t>由应用服务器管理</a:t>
            </a:r>
            <a:endParaRPr lang="zh-CN" altLang="en-US" sz="700" dirty="0"/>
          </a:p>
        </p:txBody>
      </p:sp>
      <p:sp>
        <p:nvSpPr>
          <p:cNvPr id="58" name="圆角矩形 57"/>
          <p:cNvSpPr/>
          <p:nvPr/>
        </p:nvSpPr>
        <p:spPr bwMode="auto">
          <a:xfrm>
            <a:off x="3317947" y="4564149"/>
            <a:ext cx="1481205" cy="402029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CN" sz="1000" dirty="0" err="1" smtClean="0"/>
              <a:t>typeAliases</a:t>
            </a:r>
            <a:r>
              <a:rPr lang="zh-CN" altLang="en-US" sz="1000" dirty="0" smtClean="0"/>
              <a:t>（</a:t>
            </a:r>
            <a:r>
              <a:rPr lang="zh-CN" altLang="en-US" sz="1000" dirty="0"/>
              <a:t>类型别名</a:t>
            </a:r>
            <a:r>
              <a:rPr lang="zh-CN" altLang="en-US" sz="1000" dirty="0" smtClean="0"/>
              <a:t>）</a:t>
            </a:r>
            <a:endParaRPr kumimoji="0" lang="zh-CN" alt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9" name="直接箭头连接符 58"/>
          <p:cNvCxnSpPr/>
          <p:nvPr/>
        </p:nvCxnSpPr>
        <p:spPr bwMode="auto">
          <a:xfrm>
            <a:off x="4860032" y="4797152"/>
            <a:ext cx="64807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" name="TextBox 59"/>
          <p:cNvSpPr txBox="1"/>
          <p:nvPr/>
        </p:nvSpPr>
        <p:spPr>
          <a:xfrm>
            <a:off x="5548150" y="4725144"/>
            <a:ext cx="162227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 smtClean="0"/>
              <a:t>指定类的别名，一般是</a:t>
            </a:r>
            <a:r>
              <a:rPr lang="en-US" altLang="zh-CN" sz="700" dirty="0" smtClean="0"/>
              <a:t>domain</a:t>
            </a:r>
            <a:r>
              <a:rPr lang="zh-CN" altLang="en-US" sz="700" dirty="0" smtClean="0"/>
              <a:t>类</a:t>
            </a:r>
            <a:endParaRPr lang="zh-CN" altLang="en-US" sz="700" dirty="0"/>
          </a:p>
        </p:txBody>
      </p:sp>
      <p:sp>
        <p:nvSpPr>
          <p:cNvPr id="61" name="圆角矩形 60"/>
          <p:cNvSpPr/>
          <p:nvPr/>
        </p:nvSpPr>
        <p:spPr bwMode="auto">
          <a:xfrm>
            <a:off x="3347864" y="5187211"/>
            <a:ext cx="1481205" cy="402029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kumimoji="0" lang="en-US" altLang="zh-CN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mappers</a:t>
            </a:r>
            <a:r>
              <a:rPr kumimoji="0" lang="zh-CN" altLang="en-US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（</a:t>
            </a:r>
            <a:r>
              <a:rPr kumimoji="0" lang="en-US" altLang="zh-CN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SQL</a:t>
            </a:r>
            <a:r>
              <a:rPr kumimoji="0" lang="zh-CN" altLang="en-US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映射定义）</a:t>
            </a:r>
            <a:endParaRPr kumimoji="0" lang="zh-CN" alt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2" name="直接箭头连接符 61"/>
          <p:cNvCxnSpPr/>
          <p:nvPr/>
        </p:nvCxnSpPr>
        <p:spPr bwMode="auto">
          <a:xfrm>
            <a:off x="4829069" y="5388225"/>
            <a:ext cx="64807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TextBox 62"/>
          <p:cNvSpPr txBox="1"/>
          <p:nvPr/>
        </p:nvSpPr>
        <p:spPr>
          <a:xfrm>
            <a:off x="5507419" y="5234336"/>
            <a:ext cx="3123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00"/>
            </a:lvl1pPr>
          </a:lstStyle>
          <a:p>
            <a:r>
              <a:rPr lang="en-US" altLang="zh-CN" dirty="0"/>
              <a:t>Mapper XML</a:t>
            </a:r>
            <a:r>
              <a:rPr lang="zh-CN" altLang="en-US" dirty="0"/>
              <a:t>文件中包含的</a:t>
            </a:r>
            <a:r>
              <a:rPr lang="en-US" altLang="zh-CN" dirty="0"/>
              <a:t>SQL</a:t>
            </a:r>
            <a:r>
              <a:rPr lang="zh-CN" altLang="en-US" dirty="0"/>
              <a:t>映射语句将会被应用通过使用其</a:t>
            </a:r>
            <a:r>
              <a:rPr lang="en-US" altLang="zh-CN" dirty="0" err="1"/>
              <a:t>statementid</a:t>
            </a:r>
            <a:r>
              <a:rPr lang="zh-CN" altLang="en-US" dirty="0"/>
              <a:t>来执行</a:t>
            </a:r>
            <a:r>
              <a:rPr lang="zh-CN" altLang="en-US" dirty="0" smtClean="0"/>
              <a:t>。</a:t>
            </a:r>
            <a:r>
              <a:rPr lang="zh-CN" altLang="en-US" dirty="0"/>
              <a:t>需要在这里</a:t>
            </a:r>
            <a:r>
              <a:rPr lang="zh-CN" altLang="en-US" dirty="0" smtClean="0"/>
              <a:t>指定</a:t>
            </a:r>
            <a:r>
              <a:rPr lang="en-US" altLang="zh-CN" dirty="0" smtClean="0"/>
              <a:t>mappers</a:t>
            </a:r>
            <a:r>
              <a:rPr lang="zh-CN" altLang="en-US" dirty="0" smtClean="0"/>
              <a:t>文件的位置</a:t>
            </a:r>
            <a:endParaRPr lang="zh-CN" altLang="en-US" dirty="0"/>
          </a:p>
        </p:txBody>
      </p:sp>
      <p:cxnSp>
        <p:nvCxnSpPr>
          <p:cNvPr id="65" name="直接箭头连接符 64"/>
          <p:cNvCxnSpPr>
            <a:endCxn id="61" idx="1"/>
          </p:cNvCxnSpPr>
          <p:nvPr/>
        </p:nvCxnSpPr>
        <p:spPr bwMode="auto">
          <a:xfrm>
            <a:off x="1433164" y="4577185"/>
            <a:ext cx="1914700" cy="811041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左大括号 71"/>
          <p:cNvSpPr/>
          <p:nvPr/>
        </p:nvSpPr>
        <p:spPr bwMode="auto">
          <a:xfrm>
            <a:off x="2989824" y="5733256"/>
            <a:ext cx="246987" cy="720080"/>
          </a:xfrm>
          <a:prstGeom prst="leftBrac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3" name="圆角矩形 72"/>
          <p:cNvSpPr/>
          <p:nvPr/>
        </p:nvSpPr>
        <p:spPr bwMode="auto">
          <a:xfrm>
            <a:off x="3317948" y="5705585"/>
            <a:ext cx="1481205" cy="315704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kumimoji="0" lang="zh-CN" altLang="en-US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对象域和表列映射</a:t>
            </a:r>
            <a:endParaRPr kumimoji="0" lang="zh-CN" alt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4" name="圆角矩形 73"/>
          <p:cNvSpPr/>
          <p:nvPr/>
        </p:nvSpPr>
        <p:spPr bwMode="auto">
          <a:xfrm>
            <a:off x="3317946" y="6137632"/>
            <a:ext cx="1481205" cy="315704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kumimoji="0" lang="en-US" altLang="zh-CN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SQL</a:t>
            </a:r>
            <a:r>
              <a:rPr kumimoji="0" lang="zh-CN" altLang="en-US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语句封装</a:t>
            </a:r>
            <a:endParaRPr kumimoji="0" lang="zh-CN" alt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5" name="直接箭头连接符 74"/>
          <p:cNvCxnSpPr>
            <a:endCxn id="72" idx="1"/>
          </p:cNvCxnSpPr>
          <p:nvPr/>
        </p:nvCxnSpPr>
        <p:spPr bwMode="auto">
          <a:xfrm>
            <a:off x="1585564" y="2276872"/>
            <a:ext cx="1404260" cy="3816424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/>
          <p:nvPr/>
        </p:nvCxnSpPr>
        <p:spPr bwMode="auto">
          <a:xfrm flipH="1" flipV="1">
            <a:off x="1763689" y="2237424"/>
            <a:ext cx="4491037" cy="2996912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68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4" grpId="0" animBg="1"/>
      <p:bldP spid="23" grpId="0" animBg="1"/>
      <p:bldP spid="28" grpId="0" animBg="1"/>
      <p:bldP spid="29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5" grpId="0"/>
      <p:bldP spid="48" grpId="0"/>
      <p:bldP spid="49" grpId="0"/>
      <p:bldP spid="50" grpId="0" animBg="1"/>
      <p:bldP spid="51" grpId="0" animBg="1"/>
      <p:bldP spid="52" grpId="0" animBg="1"/>
      <p:bldP spid="53" grpId="0" animBg="1"/>
      <p:bldP spid="56" grpId="0"/>
      <p:bldP spid="57" grpId="0"/>
      <p:bldP spid="58" grpId="0" animBg="1"/>
      <p:bldP spid="60" grpId="0"/>
      <p:bldP spid="61" grpId="0" animBg="1"/>
      <p:bldP spid="63" grpId="0"/>
      <p:bldP spid="72" grpId="0" animBg="1"/>
      <p:bldP spid="73" grpId="0" animBg="1"/>
      <p:bldP spid="7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charset="-122"/>
              </a:rPr>
              <a:t>2</a:t>
            </a:r>
            <a:r>
              <a:rPr lang="en-US" altLang="zh-CN" dirty="0" smtClean="0">
                <a:ea typeface="宋体" charset="-122"/>
              </a:rPr>
              <a:t>.</a:t>
            </a:r>
            <a:r>
              <a:rPr lang="zh-CN" altLang="en-US" dirty="0" smtClean="0">
                <a:ea typeface="宋体" charset="-122"/>
              </a:rPr>
              <a:t>标准</a:t>
            </a:r>
            <a:r>
              <a:rPr lang="en-US" altLang="zh-CN" dirty="0" err="1" smtClean="0">
                <a:ea typeface="宋体" charset="-122"/>
              </a:rPr>
              <a:t>Mybatis</a:t>
            </a:r>
            <a:r>
              <a:rPr lang="zh-CN" altLang="en-US" dirty="0" smtClean="0">
                <a:ea typeface="宋体" charset="-122"/>
              </a:rPr>
              <a:t>模块</a:t>
            </a:r>
            <a:r>
              <a:rPr lang="en-US" altLang="zh-CN" dirty="0" smtClean="0">
                <a:ea typeface="宋体" charset="-122"/>
              </a:rPr>
              <a:t>: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3" name="AutoShape 2" descr="dubbo-extension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图片 1" descr="Java - mybatisDemo/src/mybatis-config.xml - MyEclipse Enterprise Workbench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4" t="15258" r="76091" b="51065"/>
          <a:stretch/>
        </p:blipFill>
        <p:spPr>
          <a:xfrm>
            <a:off x="368300" y="1350257"/>
            <a:ext cx="1884706" cy="2309567"/>
          </a:xfrm>
          <a:prstGeom prst="rect">
            <a:avLst/>
          </a:prstGeom>
        </p:spPr>
      </p:pic>
      <p:sp>
        <p:nvSpPr>
          <p:cNvPr id="64" name="左大括号 63"/>
          <p:cNvSpPr/>
          <p:nvPr/>
        </p:nvSpPr>
        <p:spPr bwMode="auto">
          <a:xfrm>
            <a:off x="2989824" y="5733256"/>
            <a:ext cx="246987" cy="720080"/>
          </a:xfrm>
          <a:prstGeom prst="leftBrac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6" name="圆角矩形 65"/>
          <p:cNvSpPr/>
          <p:nvPr/>
        </p:nvSpPr>
        <p:spPr bwMode="auto">
          <a:xfrm>
            <a:off x="3317946" y="5607125"/>
            <a:ext cx="1481205" cy="315704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kumimoji="0" lang="zh-CN" altLang="en-US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对象域和表列映射</a:t>
            </a:r>
            <a:endParaRPr kumimoji="0" lang="zh-CN" alt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7" name="圆角矩形 66"/>
          <p:cNvSpPr/>
          <p:nvPr/>
        </p:nvSpPr>
        <p:spPr bwMode="auto">
          <a:xfrm>
            <a:off x="3317946" y="6137632"/>
            <a:ext cx="1481205" cy="315704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kumimoji="0" lang="en-US" altLang="zh-CN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SQL</a:t>
            </a:r>
            <a:r>
              <a:rPr kumimoji="0" lang="zh-CN" altLang="en-US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语句封装</a:t>
            </a:r>
            <a:endParaRPr kumimoji="0" lang="zh-CN" alt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8" name="直接箭头连接符 67"/>
          <p:cNvCxnSpPr>
            <a:endCxn id="64" idx="1"/>
          </p:cNvCxnSpPr>
          <p:nvPr/>
        </p:nvCxnSpPr>
        <p:spPr bwMode="auto">
          <a:xfrm>
            <a:off x="1585564" y="2276872"/>
            <a:ext cx="1404260" cy="3816424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下箭头 4"/>
          <p:cNvSpPr/>
          <p:nvPr/>
        </p:nvSpPr>
        <p:spPr bwMode="auto">
          <a:xfrm rot="10800000">
            <a:off x="3858964" y="4869158"/>
            <a:ext cx="399168" cy="621579"/>
          </a:xfrm>
          <a:prstGeom prst="downArrow">
            <a:avLst>
              <a:gd name="adj1" fmla="val 50000"/>
              <a:gd name="adj2" fmla="val 56785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9" name="直接箭头连接符 68"/>
          <p:cNvCxnSpPr>
            <a:endCxn id="10" idx="0"/>
          </p:cNvCxnSpPr>
          <p:nvPr/>
        </p:nvCxnSpPr>
        <p:spPr bwMode="auto">
          <a:xfrm>
            <a:off x="1475656" y="1844824"/>
            <a:ext cx="1678017" cy="1789203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2372514" y="3248980"/>
            <a:ext cx="4431734" cy="1620180"/>
            <a:chOff x="2989824" y="1466782"/>
            <a:chExt cx="4431734" cy="1620180"/>
          </a:xfrm>
        </p:grpSpPr>
        <p:pic>
          <p:nvPicPr>
            <p:cNvPr id="10" name="图片 9" descr="屏幕剪辑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9824" y="1851829"/>
              <a:ext cx="1562318" cy="562053"/>
            </a:xfrm>
            <a:prstGeom prst="rect">
              <a:avLst/>
            </a:prstGeom>
          </p:spPr>
        </p:pic>
        <p:pic>
          <p:nvPicPr>
            <p:cNvPr id="11" name="图片 10" descr="students @test (localhost_3306) - 表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9151" y="1466782"/>
              <a:ext cx="2622407" cy="1620180"/>
            </a:xfrm>
            <a:prstGeom prst="rect">
              <a:avLst/>
            </a:prstGeom>
          </p:spPr>
        </p:pic>
        <p:cxnSp>
          <p:nvCxnSpPr>
            <p:cNvPr id="70" name="直接箭头连接符 69"/>
            <p:cNvCxnSpPr/>
            <p:nvPr/>
          </p:nvCxnSpPr>
          <p:spPr bwMode="auto">
            <a:xfrm>
              <a:off x="4552142" y="1916832"/>
              <a:ext cx="379898" cy="72008"/>
            </a:xfrm>
            <a:prstGeom prst="straightConnector1">
              <a:avLst/>
            </a:prstGeom>
            <a:ln>
              <a:headEnd type="none" w="med" len="med"/>
              <a:tailEnd type="arrow"/>
            </a:ln>
            <a:ex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1" name="直接箭头连接符 70"/>
            <p:cNvCxnSpPr/>
            <p:nvPr/>
          </p:nvCxnSpPr>
          <p:spPr bwMode="auto">
            <a:xfrm>
              <a:off x="4324644" y="2033439"/>
              <a:ext cx="967436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  <a:ex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6" name="直接箭头连接符 75"/>
            <p:cNvCxnSpPr/>
            <p:nvPr/>
          </p:nvCxnSpPr>
          <p:spPr bwMode="auto">
            <a:xfrm flipV="1">
              <a:off x="4477044" y="2033439"/>
              <a:ext cx="1319092" cy="152400"/>
            </a:xfrm>
            <a:prstGeom prst="straightConnector1">
              <a:avLst/>
            </a:prstGeom>
            <a:ln>
              <a:headEnd type="none" w="med" len="med"/>
              <a:tailEnd type="arrow"/>
            </a:ln>
            <a:ex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7" name="直接箭头连接符 76"/>
            <p:cNvCxnSpPr/>
            <p:nvPr/>
          </p:nvCxnSpPr>
          <p:spPr bwMode="auto">
            <a:xfrm flipV="1">
              <a:off x="4139605" y="2033439"/>
              <a:ext cx="2376611" cy="299889"/>
            </a:xfrm>
            <a:prstGeom prst="straightConnector1">
              <a:avLst/>
            </a:prstGeom>
            <a:ln>
              <a:headEnd type="none" w="med" len="med"/>
              <a:tailEnd type="arrow"/>
            </a:ln>
            <a:ex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18" name="图片 17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5085184"/>
            <a:ext cx="3634426" cy="1213943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 bwMode="auto">
          <a:xfrm>
            <a:off x="5868144" y="5081211"/>
            <a:ext cx="864096" cy="115970"/>
          </a:xfrm>
          <a:prstGeom prst="rect">
            <a:avLst/>
          </a:prstGeom>
          <a:noFill/>
          <a:ln w="19050"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0" name="直接箭头连接符 79"/>
          <p:cNvCxnSpPr/>
          <p:nvPr/>
        </p:nvCxnSpPr>
        <p:spPr bwMode="auto">
          <a:xfrm>
            <a:off x="1763688" y="2113062"/>
            <a:ext cx="1626065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0" name="图片 29" descr="屏幕剪辑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798" y="1903482"/>
            <a:ext cx="2419688" cy="419159"/>
          </a:xfrm>
          <a:prstGeom prst="rect">
            <a:avLst/>
          </a:prstGeom>
        </p:spPr>
      </p:pic>
      <p:sp>
        <p:nvSpPr>
          <p:cNvPr id="79" name="下箭头 78"/>
          <p:cNvSpPr/>
          <p:nvPr/>
        </p:nvSpPr>
        <p:spPr bwMode="auto">
          <a:xfrm rot="14543688">
            <a:off x="4925568" y="5782507"/>
            <a:ext cx="399168" cy="621579"/>
          </a:xfrm>
          <a:prstGeom prst="downArrow">
            <a:avLst>
              <a:gd name="adj1" fmla="val 50000"/>
              <a:gd name="adj2" fmla="val 56785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" name="矩形 80"/>
          <p:cNvSpPr/>
          <p:nvPr/>
        </p:nvSpPr>
        <p:spPr bwMode="auto">
          <a:xfrm>
            <a:off x="4314730" y="1903482"/>
            <a:ext cx="1049358" cy="115970"/>
          </a:xfrm>
          <a:prstGeom prst="rect">
            <a:avLst/>
          </a:prstGeom>
          <a:noFill/>
          <a:ln w="19050"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2" name="直接连接符 31"/>
          <p:cNvCxnSpPr>
            <a:stCxn id="81" idx="2"/>
            <a:endCxn id="19" idx="0"/>
          </p:cNvCxnSpPr>
          <p:nvPr/>
        </p:nvCxnSpPr>
        <p:spPr bwMode="auto">
          <a:xfrm>
            <a:off x="4839409" y="2019452"/>
            <a:ext cx="1460783" cy="3061759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41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  <p:bldP spid="79" grpId="0" animBg="1"/>
      <p:bldP spid="8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圆角矩形 35"/>
          <p:cNvSpPr/>
          <p:nvPr/>
        </p:nvSpPr>
        <p:spPr bwMode="auto">
          <a:xfrm>
            <a:off x="6372200" y="1961467"/>
            <a:ext cx="1800200" cy="1819995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000" dirty="0" smtClean="0">
                <a:solidFill>
                  <a:schemeClr val="tx1"/>
                </a:solidFill>
                <a:latin typeface="Arial" charset="0"/>
              </a:rPr>
              <a:t>实现服务接口</a:t>
            </a:r>
            <a:endParaRPr kumimoji="0" lang="zh-CN" alt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charset="-122"/>
              </a:rPr>
              <a:t>2</a:t>
            </a:r>
            <a:r>
              <a:rPr lang="en-US" altLang="zh-CN" dirty="0" smtClean="0">
                <a:ea typeface="宋体" charset="-122"/>
              </a:rPr>
              <a:t>.</a:t>
            </a:r>
            <a:r>
              <a:rPr lang="zh-CN" altLang="en-US" dirty="0" smtClean="0">
                <a:ea typeface="宋体" charset="-122"/>
              </a:rPr>
              <a:t>标准</a:t>
            </a:r>
            <a:r>
              <a:rPr lang="en-US" altLang="zh-CN" dirty="0" err="1" smtClean="0">
                <a:ea typeface="宋体" charset="-122"/>
              </a:rPr>
              <a:t>Mybatis</a:t>
            </a:r>
            <a:r>
              <a:rPr lang="zh-CN" altLang="en-US" dirty="0" smtClean="0">
                <a:ea typeface="宋体" charset="-122"/>
              </a:rPr>
              <a:t>模块</a:t>
            </a:r>
            <a:r>
              <a:rPr lang="en-US" altLang="zh-CN" dirty="0" smtClean="0">
                <a:ea typeface="宋体" charset="-122"/>
              </a:rPr>
              <a:t>: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3" name="AutoShape 2" descr="dubbo-extension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图片 1" descr="Java - mybatisDemo/src/mybatis-config.xml - MyEclipse Enterprise Workbench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4" t="15258" r="76091" b="51065"/>
          <a:stretch/>
        </p:blipFill>
        <p:spPr>
          <a:xfrm>
            <a:off x="368300" y="1350257"/>
            <a:ext cx="1884706" cy="2309567"/>
          </a:xfrm>
          <a:prstGeom prst="rect">
            <a:avLst/>
          </a:prstGeom>
        </p:spPr>
      </p:pic>
      <p:pic>
        <p:nvPicPr>
          <p:cNvPr id="18" name="图片 17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5085184"/>
            <a:ext cx="3634426" cy="1213943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 bwMode="auto">
          <a:xfrm>
            <a:off x="5868144" y="5081211"/>
            <a:ext cx="864096" cy="115970"/>
          </a:xfrm>
          <a:prstGeom prst="rect">
            <a:avLst/>
          </a:prstGeom>
          <a:noFill/>
          <a:ln w="19050"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0" name="直接箭头连接符 79"/>
          <p:cNvCxnSpPr/>
          <p:nvPr/>
        </p:nvCxnSpPr>
        <p:spPr bwMode="auto">
          <a:xfrm>
            <a:off x="1763688" y="2113062"/>
            <a:ext cx="1626065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0" name="图片 29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798" y="1903482"/>
            <a:ext cx="2419688" cy="419159"/>
          </a:xfrm>
          <a:prstGeom prst="rect">
            <a:avLst/>
          </a:prstGeom>
        </p:spPr>
      </p:pic>
      <p:sp>
        <p:nvSpPr>
          <p:cNvPr id="81" name="矩形 80"/>
          <p:cNvSpPr/>
          <p:nvPr/>
        </p:nvSpPr>
        <p:spPr bwMode="auto">
          <a:xfrm>
            <a:off x="4314730" y="1903482"/>
            <a:ext cx="1049358" cy="115970"/>
          </a:xfrm>
          <a:prstGeom prst="rect">
            <a:avLst/>
          </a:prstGeom>
          <a:noFill/>
          <a:ln w="19050"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2" name="直接连接符 31"/>
          <p:cNvCxnSpPr>
            <a:stCxn id="81" idx="2"/>
            <a:endCxn id="19" idx="0"/>
          </p:cNvCxnSpPr>
          <p:nvPr/>
        </p:nvCxnSpPr>
        <p:spPr bwMode="auto">
          <a:xfrm>
            <a:off x="4839409" y="2019452"/>
            <a:ext cx="1460783" cy="3061759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 bwMode="auto">
          <a:xfrm>
            <a:off x="2168708" y="2924944"/>
            <a:ext cx="891124" cy="288032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7" name="圆角矩形 26"/>
          <p:cNvSpPr/>
          <p:nvPr/>
        </p:nvSpPr>
        <p:spPr bwMode="auto">
          <a:xfrm>
            <a:off x="3059832" y="3055124"/>
            <a:ext cx="1656184" cy="315704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kumimoji="0" lang="zh-CN" altLang="en-US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读取</a:t>
            </a:r>
            <a:r>
              <a:rPr lang="en-US" altLang="zh-CN" sz="1000" dirty="0">
                <a:solidFill>
                  <a:schemeClr val="tx1"/>
                </a:solidFill>
                <a:latin typeface="Arial" charset="0"/>
              </a:rPr>
              <a:t>mybatis-config.xml</a:t>
            </a:r>
            <a:endParaRPr kumimoji="0" lang="zh-CN" alt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圆角矩形 27"/>
          <p:cNvSpPr/>
          <p:nvPr/>
        </p:nvSpPr>
        <p:spPr bwMode="auto">
          <a:xfrm>
            <a:off x="3059832" y="3617352"/>
            <a:ext cx="1656184" cy="315704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zh-CN" altLang="en-US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建立会话工厂</a:t>
            </a:r>
            <a:endParaRPr kumimoji="0" lang="zh-CN" alt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" name="直接箭头连接符 6"/>
          <p:cNvCxnSpPr>
            <a:stCxn id="27" idx="2"/>
            <a:endCxn id="28" idx="0"/>
          </p:cNvCxnSpPr>
          <p:nvPr/>
        </p:nvCxnSpPr>
        <p:spPr bwMode="auto">
          <a:xfrm>
            <a:off x="3887924" y="3370828"/>
            <a:ext cx="0" cy="246524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 bwMode="auto">
          <a:xfrm>
            <a:off x="1685596" y="2505040"/>
            <a:ext cx="4758612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圆角矩形 32"/>
          <p:cNvSpPr/>
          <p:nvPr/>
        </p:nvSpPr>
        <p:spPr bwMode="auto">
          <a:xfrm>
            <a:off x="6444208" y="2347188"/>
            <a:ext cx="1656184" cy="315704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1000" dirty="0">
                <a:solidFill>
                  <a:schemeClr val="tx1"/>
                </a:solidFill>
                <a:latin typeface="Arial" charset="0"/>
              </a:rPr>
              <a:t>从会话</a:t>
            </a:r>
            <a:r>
              <a:rPr lang="zh-CN" altLang="en-US" sz="1000" dirty="0" smtClean="0">
                <a:solidFill>
                  <a:schemeClr val="tx1"/>
                </a:solidFill>
                <a:latin typeface="Arial" charset="0"/>
              </a:rPr>
              <a:t>工厂得到会话</a:t>
            </a:r>
            <a:endParaRPr kumimoji="0" lang="zh-CN" alt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圆角矩形 34"/>
          <p:cNvSpPr/>
          <p:nvPr/>
        </p:nvSpPr>
        <p:spPr bwMode="auto">
          <a:xfrm>
            <a:off x="6444208" y="3133812"/>
            <a:ext cx="1656184" cy="315704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kumimoji="0" lang="zh-CN" altLang="en-US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执行</a:t>
            </a:r>
            <a:r>
              <a:rPr kumimoji="0" lang="en-US" altLang="zh-CN" sz="1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mapper.method</a:t>
            </a:r>
            <a:r>
              <a:rPr kumimoji="0" lang="en-US" altLang="zh-CN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()</a:t>
            </a:r>
            <a:endParaRPr kumimoji="0" lang="zh-CN" alt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7" name="直接箭头连接符 36"/>
          <p:cNvCxnSpPr>
            <a:stCxn id="33" idx="2"/>
            <a:endCxn id="35" idx="0"/>
          </p:cNvCxnSpPr>
          <p:nvPr/>
        </p:nvCxnSpPr>
        <p:spPr bwMode="auto">
          <a:xfrm>
            <a:off x="7272300" y="2662892"/>
            <a:ext cx="0" cy="47092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endCxn id="33" idx="1"/>
          </p:cNvCxnSpPr>
          <p:nvPr/>
        </p:nvCxnSpPr>
        <p:spPr bwMode="auto">
          <a:xfrm flipV="1">
            <a:off x="4720741" y="2505040"/>
            <a:ext cx="1723467" cy="1276422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圆角矩形 41"/>
          <p:cNvSpPr/>
          <p:nvPr/>
        </p:nvSpPr>
        <p:spPr bwMode="auto">
          <a:xfrm>
            <a:off x="1418474" y="5891946"/>
            <a:ext cx="1481205" cy="315704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kumimoji="0" lang="zh-CN" altLang="en-US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对象域和表列映射</a:t>
            </a:r>
            <a:endParaRPr kumimoji="0" lang="zh-CN" alt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365221" y="4092812"/>
            <a:ext cx="4431734" cy="1620180"/>
            <a:chOff x="2989824" y="1466782"/>
            <a:chExt cx="4431734" cy="1620180"/>
          </a:xfrm>
        </p:grpSpPr>
        <p:pic>
          <p:nvPicPr>
            <p:cNvPr id="45" name="图片 44" descr="屏幕剪辑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9824" y="1851829"/>
              <a:ext cx="1562318" cy="562053"/>
            </a:xfrm>
            <a:prstGeom prst="rect">
              <a:avLst/>
            </a:prstGeom>
          </p:spPr>
        </p:pic>
        <p:pic>
          <p:nvPicPr>
            <p:cNvPr id="46" name="图片 45" descr="students @test (localhost_3306) - 表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9151" y="1466782"/>
              <a:ext cx="2622407" cy="1620180"/>
            </a:xfrm>
            <a:prstGeom prst="rect">
              <a:avLst/>
            </a:prstGeom>
          </p:spPr>
        </p:pic>
        <p:cxnSp>
          <p:nvCxnSpPr>
            <p:cNvPr id="47" name="直接箭头连接符 46"/>
            <p:cNvCxnSpPr/>
            <p:nvPr/>
          </p:nvCxnSpPr>
          <p:spPr bwMode="auto">
            <a:xfrm>
              <a:off x="4552142" y="1916832"/>
              <a:ext cx="379898" cy="72008"/>
            </a:xfrm>
            <a:prstGeom prst="straightConnector1">
              <a:avLst/>
            </a:prstGeom>
            <a:ln>
              <a:headEnd type="none" w="med" len="med"/>
              <a:tailEnd type="arrow"/>
            </a:ln>
            <a:ex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8" name="直接箭头连接符 47"/>
            <p:cNvCxnSpPr/>
            <p:nvPr/>
          </p:nvCxnSpPr>
          <p:spPr bwMode="auto">
            <a:xfrm>
              <a:off x="4324644" y="2033439"/>
              <a:ext cx="967436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  <a:ex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/>
            <p:nvPr/>
          </p:nvCxnSpPr>
          <p:spPr bwMode="auto">
            <a:xfrm flipV="1">
              <a:off x="4477044" y="2033439"/>
              <a:ext cx="1319092" cy="152400"/>
            </a:xfrm>
            <a:prstGeom prst="straightConnector1">
              <a:avLst/>
            </a:prstGeom>
            <a:ln>
              <a:headEnd type="none" w="med" len="med"/>
              <a:tailEnd type="arrow"/>
            </a:ln>
            <a:ex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0" name="直接箭头连接符 49"/>
            <p:cNvCxnSpPr/>
            <p:nvPr/>
          </p:nvCxnSpPr>
          <p:spPr bwMode="auto">
            <a:xfrm flipV="1">
              <a:off x="4139605" y="2033439"/>
              <a:ext cx="2376611" cy="299889"/>
            </a:xfrm>
            <a:prstGeom prst="straightConnector1">
              <a:avLst/>
            </a:prstGeom>
            <a:ln>
              <a:headEnd type="none" w="med" len="med"/>
              <a:tailEnd type="arrow"/>
            </a:ln>
            <a:ex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43" name="下箭头 42"/>
          <p:cNvSpPr/>
          <p:nvPr/>
        </p:nvSpPr>
        <p:spPr bwMode="auto">
          <a:xfrm rot="10800000">
            <a:off x="1959494" y="5258310"/>
            <a:ext cx="399168" cy="621579"/>
          </a:xfrm>
          <a:prstGeom prst="downArrow">
            <a:avLst>
              <a:gd name="adj1" fmla="val 50000"/>
              <a:gd name="adj2" fmla="val 56785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" name="圆角矩形 50"/>
          <p:cNvSpPr/>
          <p:nvPr/>
        </p:nvSpPr>
        <p:spPr bwMode="auto">
          <a:xfrm>
            <a:off x="3317946" y="6137632"/>
            <a:ext cx="1481205" cy="315704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kumimoji="0" lang="en-US" altLang="zh-CN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SQL</a:t>
            </a:r>
            <a:r>
              <a:rPr kumimoji="0" lang="zh-CN" altLang="en-US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语句封装</a:t>
            </a:r>
            <a:endParaRPr kumimoji="0" lang="zh-CN" alt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下箭头 51"/>
          <p:cNvSpPr/>
          <p:nvPr/>
        </p:nvSpPr>
        <p:spPr bwMode="auto">
          <a:xfrm rot="14543688">
            <a:off x="4925568" y="5782507"/>
            <a:ext cx="399168" cy="621579"/>
          </a:xfrm>
          <a:prstGeom prst="downArrow">
            <a:avLst>
              <a:gd name="adj1" fmla="val 50000"/>
              <a:gd name="adj2" fmla="val 56785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" name="直接箭头连接符 14"/>
          <p:cNvCxnSpPr/>
          <p:nvPr/>
        </p:nvCxnSpPr>
        <p:spPr bwMode="auto">
          <a:xfrm flipV="1">
            <a:off x="2703307" y="3291664"/>
            <a:ext cx="4244957" cy="2758134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51" idx="0"/>
          </p:cNvCxnSpPr>
          <p:nvPr/>
        </p:nvCxnSpPr>
        <p:spPr bwMode="auto">
          <a:xfrm flipV="1">
            <a:off x="4058549" y="3370828"/>
            <a:ext cx="3465779" cy="2766804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1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27" grpId="0" animBg="1"/>
      <p:bldP spid="28" grpId="0" animBg="1"/>
      <p:bldP spid="33" grpId="0" animBg="1"/>
      <p:bldP spid="3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charset="-122"/>
              </a:rPr>
              <a:t>3</a:t>
            </a:r>
            <a:r>
              <a:rPr lang="en-US" altLang="zh-CN" dirty="0" smtClean="0">
                <a:ea typeface="宋体" charset="-122"/>
              </a:rPr>
              <a:t>.Mybatis</a:t>
            </a:r>
            <a:r>
              <a:rPr lang="zh-CN" altLang="en-US" dirty="0">
                <a:ea typeface="宋体" charset="-122"/>
              </a:rPr>
              <a:t>框架</a:t>
            </a:r>
            <a:r>
              <a:rPr lang="en-US" altLang="zh-CN" dirty="0" smtClean="0">
                <a:ea typeface="宋体" charset="-122"/>
              </a:rPr>
              <a:t>: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3" name="AutoShape 2" descr="dubbo-extension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圆角矩形 3"/>
          <p:cNvSpPr/>
          <p:nvPr/>
        </p:nvSpPr>
        <p:spPr bwMode="auto">
          <a:xfrm>
            <a:off x="539552" y="1983731"/>
            <a:ext cx="5048944" cy="3485187"/>
          </a:xfrm>
          <a:prstGeom prst="roundRect">
            <a:avLst/>
          </a:prstGeom>
          <a:ln w="57150">
            <a:prstDash val="sysDash"/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圆角矩形 27"/>
          <p:cNvSpPr/>
          <p:nvPr/>
        </p:nvSpPr>
        <p:spPr bwMode="auto">
          <a:xfrm>
            <a:off x="6524600" y="2205772"/>
            <a:ext cx="2295872" cy="3032720"/>
          </a:xfrm>
          <a:prstGeom prst="roundRect">
            <a:avLst/>
          </a:prstGeom>
          <a:ln w="57150"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231550" y="3456166"/>
            <a:ext cx="881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数据库</a:t>
            </a:r>
          </a:p>
        </p:txBody>
      </p:sp>
      <p:sp>
        <p:nvSpPr>
          <p:cNvPr id="37" name="矩形 36"/>
          <p:cNvSpPr/>
          <p:nvPr/>
        </p:nvSpPr>
        <p:spPr>
          <a:xfrm>
            <a:off x="2529262" y="1551217"/>
            <a:ext cx="1069524" cy="4062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/>
              <a:t>MyBatis</a:t>
            </a:r>
            <a:endParaRPr lang="zh-CN" altLang="en-US" dirty="0"/>
          </a:p>
        </p:txBody>
      </p:sp>
      <p:sp>
        <p:nvSpPr>
          <p:cNvPr id="39" name="圆角矩形 38"/>
          <p:cNvSpPr/>
          <p:nvPr/>
        </p:nvSpPr>
        <p:spPr bwMode="auto">
          <a:xfrm>
            <a:off x="611560" y="3362092"/>
            <a:ext cx="1008112" cy="72008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0" lang="en-US" altLang="zh-CN" sz="1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algn="ctr"/>
            <a:r>
              <a:rPr kumimoji="0" lang="zh-CN" altLang="en-US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暴露服务接口</a:t>
            </a:r>
            <a:endParaRPr kumimoji="0" lang="zh-CN" altLang="en-US" sz="1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圆角矩形 39"/>
          <p:cNvSpPr/>
          <p:nvPr/>
        </p:nvSpPr>
        <p:spPr bwMode="auto">
          <a:xfrm>
            <a:off x="2051720" y="3366283"/>
            <a:ext cx="1296144" cy="1368251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Mappers</a:t>
            </a:r>
            <a:endParaRPr kumimoji="0" lang="zh-CN" altLang="en-US" sz="1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" name="直接箭头连接符 6"/>
          <p:cNvCxnSpPr/>
          <p:nvPr/>
        </p:nvCxnSpPr>
        <p:spPr bwMode="auto">
          <a:xfrm>
            <a:off x="5221255" y="3564434"/>
            <a:ext cx="1742594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 bwMode="auto">
          <a:xfrm flipH="1">
            <a:off x="5185250" y="3798332"/>
            <a:ext cx="1742594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 bwMode="auto">
          <a:xfrm>
            <a:off x="272340" y="3573016"/>
            <a:ext cx="555244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 bwMode="auto">
          <a:xfrm flipH="1">
            <a:off x="236335" y="3806914"/>
            <a:ext cx="555244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8" name="圆角矩形 47"/>
          <p:cNvSpPr/>
          <p:nvPr/>
        </p:nvSpPr>
        <p:spPr bwMode="auto">
          <a:xfrm>
            <a:off x="3752291" y="2122220"/>
            <a:ext cx="1296144" cy="72008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zh-CN" altLang="en-US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会话工厂</a:t>
            </a:r>
            <a:endParaRPr kumimoji="0" lang="zh-CN" altLang="en-US" sz="1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14285" y="3560172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/>
              <a:t>调用</a:t>
            </a:r>
            <a:endParaRPr lang="zh-CN" altLang="en-US" sz="1200" dirty="0"/>
          </a:p>
        </p:txBody>
      </p:sp>
      <p:cxnSp>
        <p:nvCxnSpPr>
          <p:cNvPr id="52" name="直接箭头连接符 51"/>
          <p:cNvCxnSpPr>
            <a:stCxn id="39" idx="0"/>
            <a:endCxn id="48" idx="2"/>
          </p:cNvCxnSpPr>
          <p:nvPr/>
        </p:nvCxnSpPr>
        <p:spPr bwMode="auto">
          <a:xfrm flipV="1">
            <a:off x="1115616" y="2842300"/>
            <a:ext cx="3284747" cy="519792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48" idx="2"/>
          </p:cNvCxnSpPr>
          <p:nvPr/>
        </p:nvCxnSpPr>
        <p:spPr bwMode="auto">
          <a:xfrm>
            <a:off x="4400363" y="2842300"/>
            <a:ext cx="1539789" cy="717872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 bwMode="auto">
          <a:xfrm>
            <a:off x="2394735" y="3734202"/>
            <a:ext cx="665097" cy="347263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服务实现</a:t>
            </a:r>
            <a:r>
              <a:rPr kumimoji="0" lang="en-US" altLang="zh-CN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mappers</a:t>
            </a:r>
            <a:endParaRPr kumimoji="0" lang="zh-CN" altLang="en-US" sz="9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2394735" y="4233865"/>
            <a:ext cx="665097" cy="347263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mappers.xml</a:t>
            </a:r>
            <a:endParaRPr kumimoji="0" lang="zh-CN" altLang="en-US" sz="9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362" y="4194356"/>
            <a:ext cx="957264" cy="475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矩形 33"/>
          <p:cNvSpPr/>
          <p:nvPr/>
        </p:nvSpPr>
        <p:spPr>
          <a:xfrm>
            <a:off x="3915294" y="2351455"/>
            <a:ext cx="970137" cy="2616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CN" sz="1050" dirty="0" err="1" smtClean="0"/>
              <a:t>DataSource</a:t>
            </a:r>
            <a:endParaRPr lang="zh-CN" altLang="en-US" sz="1050" dirty="0"/>
          </a:p>
        </p:txBody>
      </p:sp>
      <p:cxnSp>
        <p:nvCxnSpPr>
          <p:cNvPr id="75" name="直接箭头连接符 74"/>
          <p:cNvCxnSpPr/>
          <p:nvPr/>
        </p:nvCxnSpPr>
        <p:spPr bwMode="auto">
          <a:xfrm>
            <a:off x="1568484" y="3592741"/>
            <a:ext cx="555244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/>
          <p:nvPr/>
        </p:nvCxnSpPr>
        <p:spPr bwMode="auto">
          <a:xfrm flipH="1">
            <a:off x="1532479" y="3826639"/>
            <a:ext cx="555244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51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charset="-122"/>
              </a:rPr>
              <a:t>3</a:t>
            </a:r>
            <a:r>
              <a:rPr lang="en-US" altLang="zh-CN" dirty="0" smtClean="0">
                <a:ea typeface="宋体" charset="-122"/>
              </a:rPr>
              <a:t>.Mybatis</a:t>
            </a:r>
            <a:r>
              <a:rPr lang="zh-CN" altLang="en-US" dirty="0">
                <a:ea typeface="宋体" charset="-122"/>
              </a:rPr>
              <a:t>框架</a:t>
            </a:r>
            <a:r>
              <a:rPr lang="en-US" altLang="zh-CN" dirty="0" smtClean="0">
                <a:ea typeface="宋体" charset="-122"/>
              </a:rPr>
              <a:t>: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3" name="AutoShape 2" descr="dubbo-extension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圆角矩形 3"/>
          <p:cNvSpPr/>
          <p:nvPr/>
        </p:nvSpPr>
        <p:spPr bwMode="auto">
          <a:xfrm>
            <a:off x="539552" y="1983731"/>
            <a:ext cx="5048944" cy="3485187"/>
          </a:xfrm>
          <a:prstGeom prst="roundRect">
            <a:avLst/>
          </a:prstGeom>
          <a:ln w="57150">
            <a:prstDash val="sysDash"/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圆角矩形 27"/>
          <p:cNvSpPr/>
          <p:nvPr/>
        </p:nvSpPr>
        <p:spPr bwMode="auto">
          <a:xfrm>
            <a:off x="6524600" y="2205772"/>
            <a:ext cx="2295872" cy="3032720"/>
          </a:xfrm>
          <a:prstGeom prst="roundRect">
            <a:avLst/>
          </a:prstGeom>
          <a:ln w="57150"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231550" y="3456166"/>
            <a:ext cx="881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数据库</a:t>
            </a:r>
          </a:p>
        </p:txBody>
      </p:sp>
      <p:sp>
        <p:nvSpPr>
          <p:cNvPr id="37" name="矩形 36"/>
          <p:cNvSpPr/>
          <p:nvPr/>
        </p:nvSpPr>
        <p:spPr>
          <a:xfrm>
            <a:off x="2529262" y="1551217"/>
            <a:ext cx="1069524" cy="4062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/>
              <a:t>MyBatis</a:t>
            </a:r>
            <a:endParaRPr lang="zh-CN" altLang="en-US" dirty="0"/>
          </a:p>
        </p:txBody>
      </p:sp>
      <p:sp>
        <p:nvSpPr>
          <p:cNvPr id="39" name="圆角矩形 38"/>
          <p:cNvSpPr/>
          <p:nvPr/>
        </p:nvSpPr>
        <p:spPr bwMode="auto">
          <a:xfrm>
            <a:off x="611560" y="3362092"/>
            <a:ext cx="1008112" cy="72008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0" lang="en-US" altLang="zh-CN" sz="1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algn="ctr"/>
            <a:r>
              <a:rPr kumimoji="0" lang="zh-CN" altLang="en-US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暴露服务接口</a:t>
            </a:r>
            <a:endParaRPr kumimoji="0" lang="zh-CN" altLang="en-US" sz="1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圆角矩形 39"/>
          <p:cNvSpPr/>
          <p:nvPr/>
        </p:nvSpPr>
        <p:spPr bwMode="auto">
          <a:xfrm>
            <a:off x="2051720" y="3366283"/>
            <a:ext cx="1296144" cy="1368251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Mappers</a:t>
            </a:r>
            <a:endParaRPr kumimoji="0" lang="zh-CN" altLang="en-US" sz="1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" name="直接箭头连接符 6"/>
          <p:cNvCxnSpPr/>
          <p:nvPr/>
        </p:nvCxnSpPr>
        <p:spPr bwMode="auto">
          <a:xfrm>
            <a:off x="5221255" y="3564434"/>
            <a:ext cx="1742594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 bwMode="auto">
          <a:xfrm flipH="1">
            <a:off x="5185250" y="3798332"/>
            <a:ext cx="1742594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 bwMode="auto">
          <a:xfrm>
            <a:off x="272340" y="3573016"/>
            <a:ext cx="555244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 bwMode="auto">
          <a:xfrm flipH="1">
            <a:off x="236335" y="3806914"/>
            <a:ext cx="555244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8" name="圆角矩形 47"/>
          <p:cNvSpPr/>
          <p:nvPr/>
        </p:nvSpPr>
        <p:spPr bwMode="auto">
          <a:xfrm>
            <a:off x="3752291" y="2122220"/>
            <a:ext cx="1296144" cy="72008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zh-CN" altLang="en-US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会话工厂</a:t>
            </a:r>
            <a:endParaRPr kumimoji="0" lang="zh-CN" altLang="en-US" sz="1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14285" y="3560172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/>
              <a:t>调用</a:t>
            </a:r>
            <a:endParaRPr lang="zh-CN" altLang="en-US" sz="1200" dirty="0"/>
          </a:p>
        </p:txBody>
      </p:sp>
      <p:cxnSp>
        <p:nvCxnSpPr>
          <p:cNvPr id="52" name="直接箭头连接符 51"/>
          <p:cNvCxnSpPr>
            <a:stCxn id="39" idx="0"/>
            <a:endCxn id="48" idx="2"/>
          </p:cNvCxnSpPr>
          <p:nvPr/>
        </p:nvCxnSpPr>
        <p:spPr bwMode="auto">
          <a:xfrm flipV="1">
            <a:off x="1115616" y="2842300"/>
            <a:ext cx="3284747" cy="519792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48" idx="2"/>
          </p:cNvCxnSpPr>
          <p:nvPr/>
        </p:nvCxnSpPr>
        <p:spPr bwMode="auto">
          <a:xfrm>
            <a:off x="4400363" y="2842300"/>
            <a:ext cx="1539789" cy="717872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 bwMode="auto">
          <a:xfrm>
            <a:off x="2394735" y="3734202"/>
            <a:ext cx="665097" cy="347263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服务实现</a:t>
            </a:r>
            <a:r>
              <a:rPr kumimoji="0" lang="en-US" altLang="zh-CN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mappers</a:t>
            </a:r>
            <a:endParaRPr kumimoji="0" lang="zh-CN" altLang="en-US" sz="9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2394735" y="4233865"/>
            <a:ext cx="665097" cy="347263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mappers.xml</a:t>
            </a:r>
            <a:endParaRPr kumimoji="0" lang="zh-CN" altLang="en-US" sz="9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362" y="4194356"/>
            <a:ext cx="957264" cy="475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矩形 33"/>
          <p:cNvSpPr/>
          <p:nvPr/>
        </p:nvSpPr>
        <p:spPr>
          <a:xfrm>
            <a:off x="3915294" y="2351455"/>
            <a:ext cx="970137" cy="2616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CN" sz="1050" dirty="0" err="1" smtClean="0"/>
              <a:t>DataSource</a:t>
            </a:r>
            <a:endParaRPr lang="zh-CN" altLang="en-US" sz="1050" dirty="0"/>
          </a:p>
        </p:txBody>
      </p:sp>
      <p:cxnSp>
        <p:nvCxnSpPr>
          <p:cNvPr id="75" name="直接箭头连接符 74"/>
          <p:cNvCxnSpPr/>
          <p:nvPr/>
        </p:nvCxnSpPr>
        <p:spPr bwMode="auto">
          <a:xfrm>
            <a:off x="1568484" y="3592741"/>
            <a:ext cx="555244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/>
          <p:nvPr/>
        </p:nvCxnSpPr>
        <p:spPr bwMode="auto">
          <a:xfrm flipH="1">
            <a:off x="1532479" y="3826639"/>
            <a:ext cx="555244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>
            <a:stCxn id="48" idx="1"/>
          </p:cNvCxnSpPr>
          <p:nvPr/>
        </p:nvCxnSpPr>
        <p:spPr bwMode="auto">
          <a:xfrm flipH="1">
            <a:off x="2931805" y="2482260"/>
            <a:ext cx="820486" cy="3146107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/>
        </p:nvCxnSpPr>
        <p:spPr bwMode="auto">
          <a:xfrm>
            <a:off x="2727284" y="3904568"/>
            <a:ext cx="736974" cy="1723799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>
            <a:off x="1833677" y="5651956"/>
            <a:ext cx="3007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Spring</a:t>
            </a:r>
            <a:r>
              <a:rPr lang="zh-CN" altLang="en-US" dirty="0" smtClean="0"/>
              <a:t>管理后隐藏于框架中</a:t>
            </a:r>
            <a:endParaRPr lang="zh-CN" altLang="en-US" dirty="0"/>
          </a:p>
        </p:txBody>
      </p:sp>
      <p:sp>
        <p:nvSpPr>
          <p:cNvPr id="85" name="矩形 84"/>
          <p:cNvSpPr/>
          <p:nvPr/>
        </p:nvSpPr>
        <p:spPr bwMode="auto">
          <a:xfrm>
            <a:off x="611560" y="2028875"/>
            <a:ext cx="4824536" cy="3032720"/>
          </a:xfrm>
          <a:prstGeom prst="rect">
            <a:avLst/>
          </a:prstGeom>
          <a:noFill/>
          <a:ln w="57150">
            <a:prstDash val="dashDot"/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6" name="直接箭头连接符 85"/>
          <p:cNvCxnSpPr/>
          <p:nvPr/>
        </p:nvCxnSpPr>
        <p:spPr bwMode="auto">
          <a:xfrm flipV="1">
            <a:off x="5436096" y="1595919"/>
            <a:ext cx="736974" cy="82145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7" name="矩形 86"/>
          <p:cNvSpPr/>
          <p:nvPr/>
        </p:nvSpPr>
        <p:spPr>
          <a:xfrm>
            <a:off x="6035709" y="1226587"/>
            <a:ext cx="20778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由</a:t>
            </a:r>
            <a:r>
              <a:rPr lang="en-US" altLang="zh-CN" dirty="0" smtClean="0"/>
              <a:t>Spring</a:t>
            </a:r>
            <a:r>
              <a:rPr lang="zh-CN" altLang="en-US" dirty="0" smtClean="0"/>
              <a:t>统一管理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241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charset="-122"/>
              </a:rPr>
              <a:t>4</a:t>
            </a:r>
            <a:r>
              <a:rPr lang="en-US" altLang="zh-CN" dirty="0" smtClean="0">
                <a:ea typeface="宋体" charset="-122"/>
              </a:rPr>
              <a:t>.Spring+Mybatis</a:t>
            </a:r>
            <a:r>
              <a:rPr lang="zh-CN" altLang="en-US" dirty="0">
                <a:ea typeface="宋体" charset="-122"/>
              </a:rPr>
              <a:t>框架</a:t>
            </a:r>
            <a:r>
              <a:rPr lang="en-US" altLang="zh-CN" dirty="0" smtClean="0">
                <a:ea typeface="宋体" charset="-122"/>
              </a:rPr>
              <a:t>: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3" name="AutoShape 2" descr="dubbo-extension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圆角矩形 3"/>
          <p:cNvSpPr/>
          <p:nvPr/>
        </p:nvSpPr>
        <p:spPr bwMode="auto">
          <a:xfrm>
            <a:off x="539552" y="1789931"/>
            <a:ext cx="5048944" cy="3168352"/>
          </a:xfrm>
          <a:prstGeom prst="roundRect">
            <a:avLst/>
          </a:prstGeom>
          <a:ln w="57150">
            <a:prstDash val="sysDash"/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圆角矩形 27"/>
          <p:cNvSpPr/>
          <p:nvPr/>
        </p:nvSpPr>
        <p:spPr bwMode="auto">
          <a:xfrm>
            <a:off x="6524600" y="1853555"/>
            <a:ext cx="2295872" cy="3032720"/>
          </a:xfrm>
          <a:prstGeom prst="roundRect">
            <a:avLst/>
          </a:prstGeom>
          <a:ln w="57150"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231550" y="3103949"/>
            <a:ext cx="881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数据库</a:t>
            </a:r>
          </a:p>
        </p:txBody>
      </p:sp>
      <p:sp>
        <p:nvSpPr>
          <p:cNvPr id="37" name="矩形 36"/>
          <p:cNvSpPr/>
          <p:nvPr/>
        </p:nvSpPr>
        <p:spPr>
          <a:xfrm>
            <a:off x="2164719" y="1268760"/>
            <a:ext cx="1935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/>
              <a:t>Spring+MyBatis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214285" y="3207955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/>
              <a:t>调用</a:t>
            </a:r>
            <a:endParaRPr lang="zh-CN" altLang="en-US" sz="1200" dirty="0"/>
          </a:p>
        </p:txBody>
      </p:sp>
      <p:sp>
        <p:nvSpPr>
          <p:cNvPr id="9" name="矩形 8"/>
          <p:cNvSpPr/>
          <p:nvPr/>
        </p:nvSpPr>
        <p:spPr>
          <a:xfrm>
            <a:off x="272340" y="5381039"/>
            <a:ext cx="61278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100" i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org.mybatis.spring.mapper.MapperScannerConfigurer</a:t>
            </a:r>
            <a:endParaRPr lang="zh-CN" altLang="en-US" sz="110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72340" y="5620772"/>
            <a:ext cx="61278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100" i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org.mybatis.spring.SqlSessionFactoryBean</a:t>
            </a:r>
            <a:endParaRPr lang="zh-CN" altLang="en-US" sz="110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43" name="圆角矩形 42"/>
          <p:cNvSpPr/>
          <p:nvPr/>
        </p:nvSpPr>
        <p:spPr bwMode="auto">
          <a:xfrm>
            <a:off x="4710020" y="3637983"/>
            <a:ext cx="846640" cy="1015153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200" dirty="0" err="1" smtClean="0">
                <a:solidFill>
                  <a:schemeClr val="tx1"/>
                </a:solidFill>
                <a:latin typeface="Arial" charset="0"/>
              </a:rPr>
              <a:t>DataSourceTransactionManager</a:t>
            </a:r>
            <a:endParaRPr lang="en-US" altLang="zh-CN" sz="1200" dirty="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4" name="圆角矩形 53"/>
          <p:cNvSpPr/>
          <p:nvPr/>
        </p:nvSpPr>
        <p:spPr bwMode="auto">
          <a:xfrm>
            <a:off x="1656675" y="2123648"/>
            <a:ext cx="3000809" cy="2389475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200" dirty="0" err="1">
                <a:solidFill>
                  <a:schemeClr val="tx1"/>
                </a:solidFill>
                <a:latin typeface="Arial" charset="0"/>
              </a:rPr>
              <a:t>MapperScannerConfigurer</a:t>
            </a:r>
            <a:endParaRPr kumimoji="0" lang="en-US" altLang="zh-CN" sz="1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1847986" y="3695535"/>
            <a:ext cx="665097" cy="505494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900" dirty="0">
                <a:solidFill>
                  <a:schemeClr val="tx1"/>
                </a:solidFill>
                <a:latin typeface="Arial" charset="0"/>
              </a:rPr>
              <a:t>搜索</a:t>
            </a:r>
            <a:r>
              <a:rPr kumimoji="0" lang="en-US" altLang="zh-CN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mappers.xml</a:t>
            </a:r>
            <a:endParaRPr kumimoji="0" lang="zh-CN" altLang="en-US" sz="9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圆角矩形 56"/>
          <p:cNvSpPr/>
          <p:nvPr/>
        </p:nvSpPr>
        <p:spPr bwMode="auto">
          <a:xfrm>
            <a:off x="2681526" y="2574287"/>
            <a:ext cx="1831467" cy="1808031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200" dirty="0" err="1">
                <a:solidFill>
                  <a:schemeClr val="tx1"/>
                </a:solidFill>
                <a:latin typeface="Arial" charset="0"/>
              </a:rPr>
              <a:t>SqlSessionFactoryBean</a:t>
            </a:r>
            <a:endParaRPr lang="en-US" altLang="zh-CN" sz="12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3264710" y="3203768"/>
            <a:ext cx="665097" cy="491767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搜索服务接口</a:t>
            </a:r>
            <a:r>
              <a:rPr kumimoji="0" lang="en-US" altLang="zh-CN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mappers</a:t>
            </a:r>
            <a:endParaRPr kumimoji="0" lang="zh-CN" altLang="en-US" sz="9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3112190" y="3826271"/>
            <a:ext cx="970137" cy="2616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CN" sz="1050" dirty="0" err="1" smtClean="0"/>
              <a:t>DataSource</a:t>
            </a:r>
            <a:endParaRPr lang="zh-CN" altLang="en-US" sz="1050" dirty="0"/>
          </a:p>
        </p:txBody>
      </p:sp>
      <p:cxnSp>
        <p:nvCxnSpPr>
          <p:cNvPr id="61" name="直接箭头连接符 60"/>
          <p:cNvCxnSpPr/>
          <p:nvPr/>
        </p:nvCxnSpPr>
        <p:spPr bwMode="auto">
          <a:xfrm>
            <a:off x="4175957" y="3842315"/>
            <a:ext cx="671845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/>
        </p:nvCxnSpPr>
        <p:spPr bwMode="auto">
          <a:xfrm flipH="1">
            <a:off x="4139952" y="4076213"/>
            <a:ext cx="671845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72340" y="5882382"/>
            <a:ext cx="51663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100" i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org.springframework.jdbc.datasource.DataSourceTransactionManager</a:t>
            </a:r>
            <a:endParaRPr lang="zh-CN" altLang="en-US" sz="1100" i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45" name="直接箭头连接符 44"/>
          <p:cNvCxnSpPr/>
          <p:nvPr/>
        </p:nvCxnSpPr>
        <p:spPr bwMode="auto">
          <a:xfrm>
            <a:off x="652513" y="3220799"/>
            <a:ext cx="2551335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 bwMode="auto">
          <a:xfrm flipH="1">
            <a:off x="616508" y="3454697"/>
            <a:ext cx="2551335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 bwMode="auto">
          <a:xfrm>
            <a:off x="5472101" y="3861048"/>
            <a:ext cx="1309237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 bwMode="auto">
          <a:xfrm flipH="1">
            <a:off x="5436096" y="4094946"/>
            <a:ext cx="1309237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08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charset="-122"/>
              </a:rPr>
              <a:t>5</a:t>
            </a:r>
            <a:r>
              <a:rPr lang="en-US" altLang="zh-CN" dirty="0" smtClean="0">
                <a:ea typeface="宋体" charset="-122"/>
              </a:rPr>
              <a:t>. </a:t>
            </a:r>
            <a:r>
              <a:rPr lang="zh-CN" altLang="en-US" dirty="0">
                <a:ea typeface="宋体" charset="-122"/>
              </a:rPr>
              <a:t>示例</a:t>
            </a:r>
            <a:r>
              <a:rPr lang="en-US" altLang="zh-CN" dirty="0" smtClean="0">
                <a:ea typeface="宋体" charset="-122"/>
              </a:rPr>
              <a:t>: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3" name="AutoShape 2" descr="dubbo-extension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gray">
          <a:xfrm>
            <a:off x="762000" y="1190600"/>
            <a:ext cx="7842448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zh-CN" altLang="en-US" sz="1400" b="0" dirty="0" smtClean="0"/>
              <a:t>在示例中，通过修改</a:t>
            </a:r>
            <a:r>
              <a:rPr lang="en-US" altLang="zh-CN" sz="1400" b="0" dirty="0" smtClean="0"/>
              <a:t>generatorConfig.xml</a:t>
            </a:r>
            <a:r>
              <a:rPr lang="zh-CN" altLang="en-US" sz="1400" b="0" dirty="0" smtClean="0"/>
              <a:t>并使用</a:t>
            </a:r>
            <a:r>
              <a:rPr lang="en-US" altLang="zh-CN" sz="1400" b="0" dirty="0" smtClean="0"/>
              <a:t>maven</a:t>
            </a:r>
            <a:r>
              <a:rPr lang="zh-CN" altLang="en-US" sz="1400" b="0" dirty="0" smtClean="0"/>
              <a:t>命令可以自动生成所需表对应的</a:t>
            </a:r>
            <a:r>
              <a:rPr lang="en-US" altLang="zh-CN" sz="1400" b="0" dirty="0" smtClean="0"/>
              <a:t>domain.java</a:t>
            </a:r>
            <a:r>
              <a:rPr lang="zh-CN" altLang="en-US" sz="1400" b="0" dirty="0" smtClean="0"/>
              <a:t>，</a:t>
            </a:r>
            <a:r>
              <a:rPr lang="en-US" altLang="zh-CN" sz="1400" b="0" dirty="0" smtClean="0"/>
              <a:t>mapper.java</a:t>
            </a:r>
            <a:r>
              <a:rPr lang="zh-CN" altLang="en-US" sz="1400" b="0" dirty="0" smtClean="0"/>
              <a:t>，</a:t>
            </a:r>
            <a:r>
              <a:rPr lang="en-US" altLang="zh-CN" sz="1400" b="0" dirty="0" smtClean="0"/>
              <a:t>mapper.xml</a:t>
            </a:r>
            <a:r>
              <a:rPr lang="zh-CN" altLang="en-US" sz="1400" b="0" dirty="0" smtClean="0"/>
              <a:t>。</a:t>
            </a:r>
            <a:endParaRPr lang="en-US" altLang="zh-CN" sz="1400" b="0" dirty="0" smtClean="0"/>
          </a:p>
          <a:p>
            <a:r>
              <a:rPr lang="zh-CN" altLang="en-US" sz="1400" b="0" dirty="0" smtClean="0"/>
              <a:t>以位于</a:t>
            </a:r>
            <a:r>
              <a:rPr lang="en-US" altLang="zh-CN" sz="1400" dirty="0" smtClean="0"/>
              <a:t>10.118.46.12:3306</a:t>
            </a:r>
            <a:r>
              <a:rPr lang="zh-CN" altLang="en-US" sz="1400" b="0" dirty="0" smtClean="0"/>
              <a:t>的</a:t>
            </a:r>
            <a:r>
              <a:rPr lang="en-US" altLang="zh-CN" sz="1400" dirty="0" smtClean="0"/>
              <a:t>MySQL</a:t>
            </a:r>
            <a:r>
              <a:rPr lang="zh-CN" altLang="en-US" sz="1400" b="0" dirty="0" smtClean="0"/>
              <a:t>数据库中的</a:t>
            </a:r>
            <a:r>
              <a:rPr lang="en-US" altLang="zh-CN" sz="1400" dirty="0" err="1" smtClean="0"/>
              <a:t>hkss_channel</a:t>
            </a:r>
            <a:r>
              <a:rPr lang="zh-CN" altLang="en-US" sz="1400" b="0" dirty="0" smtClean="0"/>
              <a:t>中的</a:t>
            </a:r>
            <a:r>
              <a:rPr lang="en-US" altLang="zh-CN" sz="1400" dirty="0" err="1" smtClean="0"/>
              <a:t>ad_info</a:t>
            </a:r>
            <a:r>
              <a:rPr lang="zh-CN" altLang="en-US" sz="1400" dirty="0" smtClean="0"/>
              <a:t>表</a:t>
            </a:r>
            <a:r>
              <a:rPr lang="zh-CN" altLang="en-US" sz="1400" b="0" dirty="0" smtClean="0"/>
              <a:t>为例子。</a:t>
            </a:r>
            <a:endParaRPr lang="en-US" altLang="zh-CN" sz="1400" b="0" dirty="0" smtClean="0"/>
          </a:p>
          <a:p>
            <a:r>
              <a:rPr lang="zh-CN" altLang="en-US" sz="1400" b="0" dirty="0" smtClean="0"/>
              <a:t>修改</a:t>
            </a:r>
            <a:r>
              <a:rPr lang="en-US" altLang="zh-CN" sz="1400" b="0" dirty="0"/>
              <a:t>generatorConfig.xml</a:t>
            </a:r>
            <a:endParaRPr lang="zh-CN" altLang="zh-CN" sz="1400" b="0" dirty="0"/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492896"/>
            <a:ext cx="2436635" cy="3600400"/>
          </a:xfrm>
          <a:prstGeom prst="rect">
            <a:avLst/>
          </a:prstGeom>
        </p:spPr>
      </p:pic>
      <p:pic>
        <p:nvPicPr>
          <p:cNvPr id="5" name="图片 4" descr="MyEclipse Java Enterprise - test-dao/generatorConfig.xml - MyEclipse Enterprise Workbench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2" t="45695" r="31674" b="47916"/>
          <a:stretch/>
        </p:blipFill>
        <p:spPr>
          <a:xfrm>
            <a:off x="3851920" y="2273820"/>
            <a:ext cx="4752528" cy="438151"/>
          </a:xfrm>
          <a:prstGeom prst="rect">
            <a:avLst/>
          </a:prstGeom>
        </p:spPr>
      </p:pic>
      <p:sp>
        <p:nvSpPr>
          <p:cNvPr id="30" name="圆角矩形 29"/>
          <p:cNvSpPr/>
          <p:nvPr/>
        </p:nvSpPr>
        <p:spPr bwMode="auto">
          <a:xfrm>
            <a:off x="3855132" y="1958116"/>
            <a:ext cx="1656184" cy="315704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kumimoji="0" lang="zh-CN" altLang="en-US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定义</a:t>
            </a:r>
            <a:r>
              <a:rPr kumimoji="0" lang="en-US" altLang="zh-CN" sz="1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jdbc</a:t>
            </a:r>
            <a:r>
              <a:rPr kumimoji="0" lang="zh-CN" altLang="en-US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连接访问</a:t>
            </a:r>
            <a:endParaRPr kumimoji="0" lang="zh-CN" alt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635896" y="2996952"/>
            <a:ext cx="532859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7F0055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javaModelGenerator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targetPackage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"com.sf.framework.test.dao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.channel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.domain"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targetProject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"MAVEN"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3F5FB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&lt;!--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3F5FBF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3F5FB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targetProject="${project.build.directory}/../src/main/java"&gt;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3F5FBF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3F5FB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--&gt;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7F0055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property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name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"enableSubPackages"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value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"true"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7F0055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property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name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"trimStrings"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value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"true"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7F0055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property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name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"isMergeable"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value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"false"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&lt;/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7F0055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javaModelGenerator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&gt;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3" name="圆角矩形 32"/>
          <p:cNvSpPr/>
          <p:nvPr/>
        </p:nvSpPr>
        <p:spPr bwMode="auto">
          <a:xfrm>
            <a:off x="3635896" y="2711971"/>
            <a:ext cx="1728192" cy="315704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kumimoji="0" lang="zh-CN" altLang="en-US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定义生成</a:t>
            </a:r>
            <a:r>
              <a:rPr kumimoji="0" lang="en-US" altLang="zh-CN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domain</a:t>
            </a:r>
            <a:r>
              <a:rPr lang="en-US" altLang="zh-CN" sz="1000" dirty="0" smtClean="0">
                <a:solidFill>
                  <a:schemeClr val="tx1"/>
                </a:solidFill>
                <a:latin typeface="Arial" charset="0"/>
              </a:rPr>
              <a:t>.java</a:t>
            </a:r>
            <a:r>
              <a:rPr lang="zh-CN" altLang="en-US" sz="1000" dirty="0" smtClean="0">
                <a:solidFill>
                  <a:schemeClr val="tx1"/>
                </a:solidFill>
                <a:latin typeface="Arial" charset="0"/>
              </a:rPr>
              <a:t>的包</a:t>
            </a:r>
            <a:endParaRPr kumimoji="0" lang="zh-CN" alt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" name="直接箭头连接符 10"/>
          <p:cNvCxnSpPr>
            <a:stCxn id="33" idx="3"/>
          </p:cNvCxnSpPr>
          <p:nvPr/>
        </p:nvCxnSpPr>
        <p:spPr bwMode="auto">
          <a:xfrm>
            <a:off x="5364088" y="2869823"/>
            <a:ext cx="1872208" cy="127129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3544534" y="4459759"/>
            <a:ext cx="5511316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7F0055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sqlMapGenerator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targetPackage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"sqlmap.db.channel"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targetProject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"MAVEN"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3F5FB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&lt;!--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3F5FBF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3F5FB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targetProject="${project.build.directory}/../src/main/resources"&gt;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3F5FBF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3F5FB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--&gt;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7F0055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property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name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"enableSubPackages"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value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"true"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&lt;/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7F0055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sqlMapGenerator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&gt;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8" name="圆角矩形 37"/>
          <p:cNvSpPr/>
          <p:nvPr/>
        </p:nvSpPr>
        <p:spPr bwMode="auto">
          <a:xfrm>
            <a:off x="3552251" y="4144055"/>
            <a:ext cx="1728192" cy="315704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kumimoji="0" lang="zh-CN" altLang="en-US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定义生成</a:t>
            </a:r>
            <a:r>
              <a:rPr kumimoji="0" lang="en-US" altLang="zh-CN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mapper.xml</a:t>
            </a:r>
            <a:r>
              <a:rPr lang="zh-CN" altLang="en-US" sz="1000" dirty="0" smtClean="0">
                <a:solidFill>
                  <a:schemeClr val="tx1"/>
                </a:solidFill>
                <a:latin typeface="Arial" charset="0"/>
              </a:rPr>
              <a:t>的包</a:t>
            </a:r>
            <a:endParaRPr kumimoji="0" lang="zh-CN" alt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0" name="直接箭头连接符 39"/>
          <p:cNvCxnSpPr>
            <a:endCxn id="13" idx="0"/>
          </p:cNvCxnSpPr>
          <p:nvPr/>
        </p:nvCxnSpPr>
        <p:spPr bwMode="auto">
          <a:xfrm>
            <a:off x="5280443" y="4293096"/>
            <a:ext cx="1019749" cy="166663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2448272" y="5517232"/>
            <a:ext cx="6516216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7F0055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javaClientGenerator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type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"XMLMAPPER"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targetPackage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"com.sf.framework.test.dao.channel.mapper"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targetProject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"MAVEN"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3F5FB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&lt;!--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3F5FBF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3F5FB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targetProject="${project.build.directory}/../src/main/java"&gt;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3F5FBF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3F5FB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--&gt;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7F0055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property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name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"enableSubPackages"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value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2A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"true"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&lt;/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7F0055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javaClientGenerator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&gt;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41" name="圆角矩形 40"/>
          <p:cNvSpPr/>
          <p:nvPr/>
        </p:nvSpPr>
        <p:spPr bwMode="auto">
          <a:xfrm>
            <a:off x="3037415" y="5262227"/>
            <a:ext cx="1728192" cy="315704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kumimoji="0" lang="zh-CN" altLang="en-US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定义生成</a:t>
            </a:r>
            <a:r>
              <a:rPr kumimoji="0" lang="en-US" altLang="zh-CN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mapper.java</a:t>
            </a:r>
            <a:r>
              <a:rPr lang="zh-CN" altLang="en-US" sz="1000" dirty="0" smtClean="0">
                <a:solidFill>
                  <a:schemeClr val="tx1"/>
                </a:solidFill>
                <a:latin typeface="Arial" charset="0"/>
              </a:rPr>
              <a:t>的包</a:t>
            </a:r>
            <a:endParaRPr kumimoji="0" lang="zh-CN" alt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2" name="直接箭头连接符 41"/>
          <p:cNvCxnSpPr/>
          <p:nvPr/>
        </p:nvCxnSpPr>
        <p:spPr bwMode="auto">
          <a:xfrm>
            <a:off x="4765607" y="5411268"/>
            <a:ext cx="1750609" cy="166663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14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8" grpId="0" animBg="1"/>
      <p:bldP spid="4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charset="-122"/>
              </a:rPr>
              <a:t>1. </a:t>
            </a:r>
            <a:r>
              <a:rPr lang="zh-CN" altLang="en-US" dirty="0" smtClean="0">
                <a:ea typeface="宋体" charset="-122"/>
              </a:rPr>
              <a:t>项目框架</a:t>
            </a:r>
            <a:r>
              <a:rPr lang="en-US" altLang="zh-CN" dirty="0" smtClean="0">
                <a:ea typeface="宋体" charset="-122"/>
              </a:rPr>
              <a:t>: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371600"/>
            <a:ext cx="7470775" cy="4038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zh-CN" altLang="en-US" sz="1600" b="0" dirty="0" smtClean="0"/>
              <a:t>基于</a:t>
            </a:r>
            <a:r>
              <a:rPr lang="en-US" altLang="zh-CN" sz="1600" b="0" dirty="0" smtClean="0"/>
              <a:t>maven</a:t>
            </a:r>
            <a:r>
              <a:rPr lang="zh-CN" altLang="en-US" sz="1600" b="0" dirty="0" smtClean="0"/>
              <a:t>创建项目，分为</a:t>
            </a:r>
            <a:r>
              <a:rPr lang="en-US" altLang="zh-CN" sz="1600" b="0" dirty="0" smtClean="0"/>
              <a:t>6</a:t>
            </a:r>
            <a:r>
              <a:rPr lang="zh-CN" altLang="en-US" sz="1600" b="0" dirty="0" smtClean="0"/>
              <a:t>大模块</a:t>
            </a:r>
            <a:endParaRPr lang="en-US" altLang="zh-CN" sz="1600" b="0" dirty="0" smtClean="0"/>
          </a:p>
        </p:txBody>
      </p:sp>
      <p:pic>
        <p:nvPicPr>
          <p:cNvPr id="2" name="图片 1" descr="MyEclipse UML - D:/user/862911/我的文档/sf-dubbo/test/test-service/src/main/resources/dubbo.properties - MyEclipse Enterprise Workbench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" t="13746" r="87228" b="72509"/>
          <a:stretch/>
        </p:blipFill>
        <p:spPr>
          <a:xfrm>
            <a:off x="1115616" y="1667783"/>
            <a:ext cx="2258172" cy="2304256"/>
          </a:xfrm>
          <a:prstGeom prst="rect">
            <a:avLst/>
          </a:prstGeom>
        </p:spPr>
      </p:pic>
      <p:cxnSp>
        <p:nvCxnSpPr>
          <p:cNvPr id="4" name="直接箭头连接符 3"/>
          <p:cNvCxnSpPr>
            <a:endCxn id="13" idx="1"/>
          </p:cNvCxnSpPr>
          <p:nvPr/>
        </p:nvCxnSpPr>
        <p:spPr bwMode="auto">
          <a:xfrm>
            <a:off x="2051720" y="1771046"/>
            <a:ext cx="3528392" cy="1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3" name="圆角矩形 12"/>
          <p:cNvSpPr/>
          <p:nvPr/>
        </p:nvSpPr>
        <p:spPr bwMode="auto">
          <a:xfrm>
            <a:off x="5580112" y="1628800"/>
            <a:ext cx="2588965" cy="284493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zh-CN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整个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Maven</a:t>
            </a:r>
            <a:r>
              <a:rPr kumimoji="0" lang="zh-CN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项目</a:t>
            </a:r>
          </a:p>
        </p:txBody>
      </p:sp>
      <p:cxnSp>
        <p:nvCxnSpPr>
          <p:cNvPr id="14" name="直接箭头连接符 13"/>
          <p:cNvCxnSpPr>
            <a:endCxn id="19" idx="1"/>
          </p:cNvCxnSpPr>
          <p:nvPr/>
        </p:nvCxnSpPr>
        <p:spPr bwMode="auto">
          <a:xfrm>
            <a:off x="2555776" y="2099831"/>
            <a:ext cx="3024335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9" name="圆角矩形 18"/>
          <p:cNvSpPr/>
          <p:nvPr/>
        </p:nvSpPr>
        <p:spPr bwMode="auto">
          <a:xfrm>
            <a:off x="5580111" y="1957584"/>
            <a:ext cx="2588965" cy="284493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client</a:t>
            </a:r>
            <a:r>
              <a:rPr kumimoji="0" lang="zh-CN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模块</a:t>
            </a:r>
          </a:p>
        </p:txBody>
      </p:sp>
      <p:cxnSp>
        <p:nvCxnSpPr>
          <p:cNvPr id="20" name="直接箭头连接符 19"/>
          <p:cNvCxnSpPr>
            <a:endCxn id="24" idx="1"/>
          </p:cNvCxnSpPr>
          <p:nvPr/>
        </p:nvCxnSpPr>
        <p:spPr bwMode="auto">
          <a:xfrm>
            <a:off x="2919139" y="2458101"/>
            <a:ext cx="2660973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24" name="圆角矩形 23"/>
          <p:cNvSpPr/>
          <p:nvPr/>
        </p:nvSpPr>
        <p:spPr bwMode="auto">
          <a:xfrm>
            <a:off x="5580112" y="2315854"/>
            <a:ext cx="2588965" cy="284493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common</a:t>
            </a:r>
            <a:r>
              <a:rPr kumimoji="0" lang="zh-CN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模块</a:t>
            </a:r>
          </a:p>
        </p:txBody>
      </p:sp>
      <p:cxnSp>
        <p:nvCxnSpPr>
          <p:cNvPr id="25" name="直接箭头连接符 24"/>
          <p:cNvCxnSpPr>
            <a:endCxn id="26" idx="1"/>
          </p:cNvCxnSpPr>
          <p:nvPr/>
        </p:nvCxnSpPr>
        <p:spPr bwMode="auto">
          <a:xfrm>
            <a:off x="2922462" y="2802848"/>
            <a:ext cx="2660973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26" name="圆角矩形 25"/>
          <p:cNvSpPr/>
          <p:nvPr/>
        </p:nvSpPr>
        <p:spPr bwMode="auto">
          <a:xfrm>
            <a:off x="5583435" y="2660601"/>
            <a:ext cx="2588965" cy="284493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1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dao</a:t>
            </a:r>
            <a:r>
              <a:rPr kumimoji="0" lang="zh-CN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模块</a:t>
            </a:r>
          </a:p>
        </p:txBody>
      </p:sp>
      <p:cxnSp>
        <p:nvCxnSpPr>
          <p:cNvPr id="27" name="直接箭头连接符 26"/>
          <p:cNvCxnSpPr>
            <a:endCxn id="28" idx="1"/>
          </p:cNvCxnSpPr>
          <p:nvPr/>
        </p:nvCxnSpPr>
        <p:spPr bwMode="auto">
          <a:xfrm>
            <a:off x="2922462" y="3146567"/>
            <a:ext cx="2660973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28" name="圆角矩形 27"/>
          <p:cNvSpPr/>
          <p:nvPr/>
        </p:nvSpPr>
        <p:spPr bwMode="auto">
          <a:xfrm>
            <a:off x="5583435" y="3004320"/>
            <a:ext cx="2588965" cy="284493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manager</a:t>
            </a:r>
            <a:r>
              <a:rPr kumimoji="0" lang="zh-CN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模块</a:t>
            </a:r>
          </a:p>
        </p:txBody>
      </p:sp>
      <p:cxnSp>
        <p:nvCxnSpPr>
          <p:cNvPr id="29" name="直接箭头连接符 28"/>
          <p:cNvCxnSpPr>
            <a:endCxn id="30" idx="1"/>
          </p:cNvCxnSpPr>
          <p:nvPr/>
        </p:nvCxnSpPr>
        <p:spPr bwMode="auto">
          <a:xfrm>
            <a:off x="2913117" y="3538222"/>
            <a:ext cx="2660973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30" name="圆角矩形 29"/>
          <p:cNvSpPr/>
          <p:nvPr/>
        </p:nvSpPr>
        <p:spPr bwMode="auto">
          <a:xfrm>
            <a:off x="5574090" y="3395975"/>
            <a:ext cx="2588965" cy="284493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service</a:t>
            </a:r>
            <a:r>
              <a:rPr kumimoji="0" lang="zh-CN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模块</a:t>
            </a:r>
          </a:p>
        </p:txBody>
      </p:sp>
      <p:cxnSp>
        <p:nvCxnSpPr>
          <p:cNvPr id="31" name="直接箭头连接符 30"/>
          <p:cNvCxnSpPr>
            <a:endCxn id="32" idx="1"/>
          </p:cNvCxnSpPr>
          <p:nvPr/>
        </p:nvCxnSpPr>
        <p:spPr bwMode="auto">
          <a:xfrm>
            <a:off x="2922462" y="3832869"/>
            <a:ext cx="2660973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32" name="圆角矩形 31"/>
          <p:cNvSpPr/>
          <p:nvPr/>
        </p:nvSpPr>
        <p:spPr bwMode="auto">
          <a:xfrm>
            <a:off x="5583435" y="3690622"/>
            <a:ext cx="2588965" cy="284493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test</a:t>
            </a:r>
            <a:r>
              <a:rPr kumimoji="0" lang="zh-CN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模块</a:t>
            </a:r>
          </a:p>
        </p:txBody>
      </p:sp>
      <p:sp>
        <p:nvSpPr>
          <p:cNvPr id="21" name="圆角矩形 20"/>
          <p:cNvSpPr/>
          <p:nvPr/>
        </p:nvSpPr>
        <p:spPr bwMode="auto">
          <a:xfrm>
            <a:off x="3828372" y="6023131"/>
            <a:ext cx="2588965" cy="284493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common</a:t>
            </a:r>
            <a:r>
              <a:rPr kumimoji="0" lang="zh-CN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模块</a:t>
            </a:r>
          </a:p>
        </p:txBody>
      </p:sp>
      <p:sp>
        <p:nvSpPr>
          <p:cNvPr id="22" name="圆角矩形 21"/>
          <p:cNvSpPr/>
          <p:nvPr/>
        </p:nvSpPr>
        <p:spPr bwMode="auto">
          <a:xfrm>
            <a:off x="3828372" y="5520844"/>
            <a:ext cx="2588965" cy="284493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client</a:t>
            </a:r>
            <a:r>
              <a:rPr kumimoji="0" lang="zh-CN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模块</a:t>
            </a:r>
          </a:p>
        </p:txBody>
      </p:sp>
      <p:cxnSp>
        <p:nvCxnSpPr>
          <p:cNvPr id="5" name="直接箭头连接符 4"/>
          <p:cNvCxnSpPr>
            <a:stCxn id="22" idx="2"/>
            <a:endCxn id="21" idx="0"/>
          </p:cNvCxnSpPr>
          <p:nvPr/>
        </p:nvCxnSpPr>
        <p:spPr bwMode="auto">
          <a:xfrm>
            <a:off x="5122855" y="5805337"/>
            <a:ext cx="0" cy="217794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圆角矩形 32"/>
          <p:cNvSpPr/>
          <p:nvPr/>
        </p:nvSpPr>
        <p:spPr bwMode="auto">
          <a:xfrm>
            <a:off x="4835378" y="4938937"/>
            <a:ext cx="2588965" cy="284493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1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dao</a:t>
            </a:r>
            <a:r>
              <a:rPr kumimoji="0" lang="zh-CN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模块</a:t>
            </a:r>
          </a:p>
        </p:txBody>
      </p:sp>
      <p:cxnSp>
        <p:nvCxnSpPr>
          <p:cNvPr id="8" name="直接箭头连接符 7"/>
          <p:cNvCxnSpPr>
            <a:stCxn id="33" idx="2"/>
            <a:endCxn id="22" idx="0"/>
          </p:cNvCxnSpPr>
          <p:nvPr/>
        </p:nvCxnSpPr>
        <p:spPr bwMode="auto">
          <a:xfrm flipH="1">
            <a:off x="5122855" y="5223430"/>
            <a:ext cx="1007006" cy="297414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33" idx="2"/>
            <a:endCxn id="21" idx="0"/>
          </p:cNvCxnSpPr>
          <p:nvPr/>
        </p:nvCxnSpPr>
        <p:spPr bwMode="auto">
          <a:xfrm flipH="1">
            <a:off x="5122855" y="5223430"/>
            <a:ext cx="1007006" cy="799701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 bwMode="auto">
          <a:xfrm>
            <a:off x="5112907" y="4264924"/>
            <a:ext cx="2588965" cy="284493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manager</a:t>
            </a:r>
            <a:r>
              <a:rPr kumimoji="0" lang="zh-CN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模块</a:t>
            </a:r>
          </a:p>
        </p:txBody>
      </p:sp>
      <p:cxnSp>
        <p:nvCxnSpPr>
          <p:cNvPr id="36" name="直接箭头连接符 35"/>
          <p:cNvCxnSpPr>
            <a:stCxn id="35" idx="2"/>
            <a:endCxn id="33" idx="0"/>
          </p:cNvCxnSpPr>
          <p:nvPr/>
        </p:nvCxnSpPr>
        <p:spPr bwMode="auto">
          <a:xfrm flipH="1">
            <a:off x="6129861" y="4549417"/>
            <a:ext cx="277529" cy="38952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9" name="圆角矩形 38"/>
          <p:cNvSpPr/>
          <p:nvPr/>
        </p:nvSpPr>
        <p:spPr bwMode="auto">
          <a:xfrm>
            <a:off x="1768149" y="3933317"/>
            <a:ext cx="2588965" cy="284493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service</a:t>
            </a:r>
            <a:r>
              <a:rPr kumimoji="0" lang="zh-CN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模块</a:t>
            </a:r>
          </a:p>
        </p:txBody>
      </p:sp>
      <p:cxnSp>
        <p:nvCxnSpPr>
          <p:cNvPr id="40" name="直接箭头连接符 39"/>
          <p:cNvCxnSpPr>
            <a:stCxn id="39" idx="2"/>
            <a:endCxn id="22" idx="0"/>
          </p:cNvCxnSpPr>
          <p:nvPr/>
        </p:nvCxnSpPr>
        <p:spPr bwMode="auto">
          <a:xfrm>
            <a:off x="3062632" y="4217810"/>
            <a:ext cx="2060223" cy="1303034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39" idx="2"/>
            <a:endCxn id="35" idx="1"/>
          </p:cNvCxnSpPr>
          <p:nvPr/>
        </p:nvCxnSpPr>
        <p:spPr bwMode="auto">
          <a:xfrm>
            <a:off x="3062632" y="4217810"/>
            <a:ext cx="2050275" cy="189361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7" name="圆角矩形 56"/>
          <p:cNvSpPr/>
          <p:nvPr/>
        </p:nvSpPr>
        <p:spPr bwMode="auto">
          <a:xfrm>
            <a:off x="333497" y="5372137"/>
            <a:ext cx="2588965" cy="284493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test</a:t>
            </a:r>
            <a:r>
              <a:rPr kumimoji="0" lang="zh-CN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模块</a:t>
            </a:r>
          </a:p>
        </p:txBody>
      </p:sp>
      <p:cxnSp>
        <p:nvCxnSpPr>
          <p:cNvPr id="58" name="直接箭头连接符 57"/>
          <p:cNvCxnSpPr>
            <a:stCxn id="57" idx="3"/>
            <a:endCxn id="22" idx="1"/>
          </p:cNvCxnSpPr>
          <p:nvPr/>
        </p:nvCxnSpPr>
        <p:spPr bwMode="auto">
          <a:xfrm>
            <a:off x="2922462" y="5514384"/>
            <a:ext cx="905910" cy="148707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1" name="圆角矩形 80"/>
          <p:cNvSpPr/>
          <p:nvPr/>
        </p:nvSpPr>
        <p:spPr bwMode="auto">
          <a:xfrm>
            <a:off x="6419862" y="6026462"/>
            <a:ext cx="941251" cy="288032"/>
          </a:xfrm>
          <a:prstGeom prst="roundRect">
            <a:avLst/>
          </a:prstGeom>
          <a:noFill/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900" b="0" dirty="0" smtClean="0">
                <a:solidFill>
                  <a:schemeClr val="tx1"/>
                </a:solidFill>
                <a:latin typeface="Arial" charset="0"/>
              </a:rPr>
              <a:t>公共层</a:t>
            </a:r>
            <a:endParaRPr lang="zh-CN" altLang="en-US" sz="900" b="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82" name="圆角矩形 81"/>
          <p:cNvSpPr/>
          <p:nvPr/>
        </p:nvSpPr>
        <p:spPr bwMode="auto">
          <a:xfrm>
            <a:off x="6419862" y="5520844"/>
            <a:ext cx="1752538" cy="288032"/>
          </a:xfrm>
          <a:prstGeom prst="roundRect">
            <a:avLst/>
          </a:prstGeom>
          <a:noFill/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900" b="0" dirty="0" smtClean="0">
                <a:solidFill>
                  <a:schemeClr val="tx1"/>
                </a:solidFill>
                <a:latin typeface="Arial" charset="0"/>
              </a:rPr>
              <a:t>服务接口，调用参数配置</a:t>
            </a:r>
            <a:endParaRPr lang="zh-CN" altLang="en-US" sz="900" b="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83" name="圆角矩形 82"/>
          <p:cNvSpPr/>
          <p:nvPr/>
        </p:nvSpPr>
        <p:spPr bwMode="auto">
          <a:xfrm>
            <a:off x="7433944" y="4938937"/>
            <a:ext cx="1458535" cy="288032"/>
          </a:xfrm>
          <a:prstGeom prst="roundRect">
            <a:avLst/>
          </a:prstGeom>
          <a:noFill/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900" b="0" dirty="0" smtClean="0">
                <a:solidFill>
                  <a:schemeClr val="tx1"/>
                </a:solidFill>
                <a:latin typeface="Arial" charset="0"/>
              </a:rPr>
              <a:t>数据库映射对象</a:t>
            </a:r>
            <a:endParaRPr lang="zh-CN" altLang="en-US" sz="900" b="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87" name="圆角矩形 86"/>
          <p:cNvSpPr/>
          <p:nvPr/>
        </p:nvSpPr>
        <p:spPr bwMode="auto">
          <a:xfrm>
            <a:off x="7680454" y="4272114"/>
            <a:ext cx="1458535" cy="288032"/>
          </a:xfrm>
          <a:prstGeom prst="roundRect">
            <a:avLst/>
          </a:prstGeom>
          <a:noFill/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900" b="0" dirty="0" smtClean="0">
                <a:solidFill>
                  <a:schemeClr val="tx1"/>
                </a:solidFill>
                <a:latin typeface="Arial" charset="0"/>
              </a:rPr>
              <a:t>事务访问管理</a:t>
            </a:r>
            <a:endParaRPr lang="zh-CN" altLang="en-US" sz="900" b="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92" name="圆角矩形 91"/>
          <p:cNvSpPr/>
          <p:nvPr/>
        </p:nvSpPr>
        <p:spPr bwMode="auto">
          <a:xfrm>
            <a:off x="4067943" y="3933317"/>
            <a:ext cx="1458535" cy="288032"/>
          </a:xfrm>
          <a:prstGeom prst="roundRect">
            <a:avLst/>
          </a:prstGeom>
          <a:noFill/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900" b="0" dirty="0" smtClean="0">
                <a:solidFill>
                  <a:schemeClr val="tx1"/>
                </a:solidFill>
                <a:latin typeface="Arial" charset="0"/>
              </a:rPr>
              <a:t>模拟</a:t>
            </a:r>
            <a:r>
              <a:rPr lang="en-US" altLang="zh-CN" sz="900" b="0" dirty="0" smtClean="0">
                <a:solidFill>
                  <a:schemeClr val="tx1"/>
                </a:solidFill>
                <a:latin typeface="Arial" charset="0"/>
              </a:rPr>
              <a:t>Provider</a:t>
            </a:r>
            <a:r>
              <a:rPr lang="zh-CN" altLang="en-US" sz="900" b="0" dirty="0" smtClean="0">
                <a:solidFill>
                  <a:schemeClr val="tx1"/>
                </a:solidFill>
                <a:latin typeface="Arial" charset="0"/>
              </a:rPr>
              <a:t>端</a:t>
            </a:r>
            <a:endParaRPr lang="zh-CN" altLang="en-US" sz="900" b="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93" name="圆角矩形 92"/>
          <p:cNvSpPr/>
          <p:nvPr/>
        </p:nvSpPr>
        <p:spPr bwMode="auto">
          <a:xfrm>
            <a:off x="1463927" y="5665018"/>
            <a:ext cx="1458535" cy="288032"/>
          </a:xfrm>
          <a:prstGeom prst="roundRect">
            <a:avLst/>
          </a:prstGeom>
          <a:noFill/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900" b="0" dirty="0" smtClean="0">
                <a:solidFill>
                  <a:schemeClr val="tx1"/>
                </a:solidFill>
                <a:latin typeface="Arial" charset="0"/>
              </a:rPr>
              <a:t>模拟</a:t>
            </a:r>
            <a:r>
              <a:rPr lang="en-US" altLang="zh-CN" sz="900" b="0" dirty="0" smtClean="0">
                <a:solidFill>
                  <a:schemeClr val="tx1"/>
                </a:solidFill>
                <a:latin typeface="Arial" charset="0"/>
              </a:rPr>
              <a:t>consumer</a:t>
            </a:r>
            <a:r>
              <a:rPr lang="zh-CN" altLang="en-US" sz="900" b="0" dirty="0" smtClean="0">
                <a:solidFill>
                  <a:schemeClr val="tx1"/>
                </a:solidFill>
                <a:latin typeface="Arial" charset="0"/>
              </a:rPr>
              <a:t>端</a:t>
            </a:r>
            <a:endParaRPr lang="zh-CN" altLang="en-US" sz="900" b="0" dirty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94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 animBg="1"/>
      <p:bldP spid="83" grpId="0" animBg="1"/>
      <p:bldP spid="87" grpId="0" animBg="1"/>
      <p:bldP spid="92" grpId="0" animBg="1"/>
      <p:bldP spid="9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charset="-122"/>
              </a:rPr>
              <a:t>5</a:t>
            </a:r>
            <a:r>
              <a:rPr lang="en-US" altLang="zh-CN" dirty="0" smtClean="0">
                <a:ea typeface="宋体" charset="-122"/>
              </a:rPr>
              <a:t>. </a:t>
            </a:r>
            <a:r>
              <a:rPr lang="zh-CN" altLang="en-US" dirty="0">
                <a:ea typeface="宋体" charset="-122"/>
              </a:rPr>
              <a:t>示例</a:t>
            </a:r>
            <a:r>
              <a:rPr lang="en-US" altLang="zh-CN" dirty="0" smtClean="0">
                <a:ea typeface="宋体" charset="-122"/>
              </a:rPr>
              <a:t>: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3" name="AutoShape 2" descr="dubbo-extension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gray">
          <a:xfrm>
            <a:off x="762000" y="1190600"/>
            <a:ext cx="7842448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zh-CN" altLang="en-US" sz="1400" b="0" dirty="0" smtClean="0"/>
              <a:t>修改</a:t>
            </a:r>
            <a:r>
              <a:rPr lang="en-US" altLang="zh-CN" sz="1400" b="0" dirty="0" smtClean="0"/>
              <a:t>generatorConfig.xml</a:t>
            </a:r>
          </a:p>
          <a:p>
            <a:endParaRPr lang="en-US" altLang="zh-CN" sz="1400" b="0" dirty="0"/>
          </a:p>
          <a:p>
            <a:endParaRPr lang="en-US" altLang="zh-CN" sz="1400" b="0" dirty="0" smtClean="0"/>
          </a:p>
          <a:p>
            <a:endParaRPr lang="en-US" altLang="zh-CN" sz="1400" b="0" dirty="0"/>
          </a:p>
          <a:p>
            <a:endParaRPr lang="en-US" altLang="zh-CN" sz="1400" b="0" dirty="0" smtClean="0"/>
          </a:p>
          <a:p>
            <a:r>
              <a:rPr lang="en-US" altLang="zh-CN" sz="1400" b="0" dirty="0" err="1" smtClean="0"/>
              <a:t>cmd</a:t>
            </a:r>
            <a:r>
              <a:rPr lang="zh-CN" altLang="en-US" sz="1400" b="0" dirty="0" smtClean="0"/>
              <a:t>进入项目目录</a:t>
            </a:r>
            <a:endParaRPr lang="en-US" altLang="zh-CN" sz="1400" b="0" dirty="0" smtClean="0"/>
          </a:p>
          <a:p>
            <a:endParaRPr lang="en-US" altLang="zh-CN" sz="1400" b="0" dirty="0"/>
          </a:p>
          <a:p>
            <a:endParaRPr lang="en-US" altLang="zh-CN" sz="1400" b="0" dirty="0" smtClean="0"/>
          </a:p>
          <a:p>
            <a:endParaRPr lang="en-US" altLang="zh-CN" sz="1400" b="0" dirty="0"/>
          </a:p>
          <a:p>
            <a:endParaRPr lang="en-US" altLang="zh-CN" sz="1400" b="0" dirty="0" smtClean="0"/>
          </a:p>
          <a:p>
            <a:endParaRPr lang="en-US" altLang="zh-CN" sz="1400" b="0" dirty="0"/>
          </a:p>
          <a:p>
            <a:endParaRPr lang="en-US" altLang="zh-CN" sz="1400" b="0" dirty="0" smtClean="0"/>
          </a:p>
          <a:p>
            <a:endParaRPr lang="en-US" altLang="zh-CN" sz="1400" b="0" dirty="0"/>
          </a:p>
          <a:p>
            <a:r>
              <a:rPr lang="zh-CN" altLang="en-US" sz="1400" b="0" dirty="0" smtClean="0"/>
              <a:t>执行：</a:t>
            </a:r>
            <a:r>
              <a:rPr lang="zh-CN" altLang="zh-CN" sz="1400" dirty="0">
                <a:solidFill>
                  <a:srgbClr val="006699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lang="en-US" altLang="zh-CN" sz="1400" dirty="0" err="1" smtClean="0">
                <a:solidFill>
                  <a:srgbClr val="006699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mvn</a:t>
            </a:r>
            <a:r>
              <a:rPr lang="en-US" altLang="zh-CN" sz="1400" dirty="0" smtClean="0">
                <a:solidFill>
                  <a:srgbClr val="006699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lang="en-US" altLang="zh-CN" sz="1400" dirty="0" err="1" smtClean="0">
                <a:solidFill>
                  <a:srgbClr val="006699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mybatis-generator:generate</a:t>
            </a:r>
            <a:endParaRPr lang="en-US" altLang="zh-CN" sz="1400" dirty="0">
              <a:solidFill>
                <a:srgbClr val="006699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  <a:p>
            <a:endParaRPr lang="en-US" altLang="zh-CN" sz="1400" dirty="0" smtClean="0">
              <a:solidFill>
                <a:srgbClr val="006699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  <a:p>
            <a:endParaRPr lang="en-US" altLang="zh-CN" sz="1400" dirty="0">
              <a:solidFill>
                <a:srgbClr val="006699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  <a:p>
            <a:endParaRPr lang="en-US" altLang="zh-CN" sz="1400" dirty="0" smtClean="0">
              <a:solidFill>
                <a:srgbClr val="006699"/>
              </a:solidFill>
              <a:latin typeface="Consolas" pitchFamily="49" charset="0"/>
              <a:ea typeface="宋体" pitchFamily="2" charset="-122"/>
              <a:cs typeface="Consolas" pitchFamily="49" charset="0"/>
            </a:endParaRPr>
          </a:p>
          <a:p>
            <a:r>
              <a:rPr lang="zh-CN" altLang="en-US" sz="1400" b="0" dirty="0"/>
              <a:t>将生成的</a:t>
            </a:r>
            <a:r>
              <a:rPr lang="zh-CN" altLang="en-US" sz="1400" b="0" dirty="0" smtClean="0"/>
              <a:t>文件拷贝回项目中（生成的包目录在</a:t>
            </a:r>
            <a:r>
              <a:rPr lang="en-US" altLang="zh-CN" sz="1400" b="0" dirty="0"/>
              <a:t>\</a:t>
            </a:r>
            <a:r>
              <a:rPr lang="en-US" altLang="zh-CN" sz="1400" b="0" dirty="0" smtClean="0"/>
              <a:t>target\generated-sources\</a:t>
            </a:r>
            <a:r>
              <a:rPr lang="en-US" altLang="zh-CN" sz="1400" b="0" dirty="0" err="1" smtClean="0"/>
              <a:t>mybatis</a:t>
            </a:r>
            <a:r>
              <a:rPr lang="en-US" altLang="zh-CN" sz="1400" b="0" dirty="0" smtClean="0"/>
              <a:t>-generator</a:t>
            </a:r>
            <a:r>
              <a:rPr lang="zh-CN" altLang="en-US" sz="1400" b="0" dirty="0" smtClean="0"/>
              <a:t>下）</a:t>
            </a:r>
            <a:r>
              <a:rPr lang="zh-CN" altLang="en-US" sz="1400" b="0" dirty="0" smtClean="0"/>
              <a:t> </a:t>
            </a:r>
            <a:endParaRPr lang="zh-CN" altLang="zh-CN" sz="1400" b="0" dirty="0"/>
          </a:p>
        </p:txBody>
      </p:sp>
      <p:sp>
        <p:nvSpPr>
          <p:cNvPr id="30" name="圆角矩形 29"/>
          <p:cNvSpPr/>
          <p:nvPr/>
        </p:nvSpPr>
        <p:spPr bwMode="auto">
          <a:xfrm>
            <a:off x="1242082" y="1484784"/>
            <a:ext cx="1656184" cy="315704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kumimoji="0" lang="zh-CN" altLang="en-US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定义</a:t>
            </a:r>
            <a:r>
              <a:rPr lang="zh-CN" altLang="en-US" sz="1000" dirty="0" smtClean="0">
                <a:solidFill>
                  <a:schemeClr val="tx1"/>
                </a:solidFill>
                <a:latin typeface="Arial" charset="0"/>
              </a:rPr>
              <a:t>目标表</a:t>
            </a:r>
            <a:endParaRPr kumimoji="0" lang="zh-CN" alt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242082" y="1800488"/>
            <a:ext cx="5418150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table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schema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tableName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"ad_info"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domainObjectName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"AdInfo"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modelType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"flat"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enableCountByExample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"false"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enableUpdateByExample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"false"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enableDeleteByExample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"false"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enableSelectByExample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"false"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1000" b="0" dirty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&lt;/</a:t>
            </a:r>
            <a:r>
              <a:rPr lang="zh-CN" altLang="zh-CN" sz="1000" dirty="0">
                <a:solidFill>
                  <a:srgbClr val="006699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table</a:t>
            </a:r>
            <a:r>
              <a:rPr lang="zh-CN" altLang="zh-CN" sz="1000" b="0" dirty="0">
                <a:solidFill>
                  <a:srgbClr val="00000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&gt;</a:t>
            </a:r>
          </a:p>
        </p:txBody>
      </p:sp>
      <p:cxnSp>
        <p:nvCxnSpPr>
          <p:cNvPr id="9" name="直接箭头连接符 8"/>
          <p:cNvCxnSpPr/>
          <p:nvPr/>
        </p:nvCxnSpPr>
        <p:spPr bwMode="auto">
          <a:xfrm>
            <a:off x="2070174" y="1642636"/>
            <a:ext cx="1133674" cy="157852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82" y="2811361"/>
            <a:ext cx="4536504" cy="1769767"/>
          </a:xfrm>
          <a:prstGeom prst="rect">
            <a:avLst/>
          </a:prstGeom>
        </p:spPr>
      </p:pic>
      <p:pic>
        <p:nvPicPr>
          <p:cNvPr id="14" name="图片 13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82" y="4835539"/>
            <a:ext cx="6268325" cy="609685"/>
          </a:xfrm>
          <a:prstGeom prst="rect">
            <a:avLst/>
          </a:prstGeom>
        </p:spPr>
      </p:pic>
      <p:pic>
        <p:nvPicPr>
          <p:cNvPr id="19" name="图片 18" descr="屏幕剪辑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89"/>
          <a:stretch/>
        </p:blipFill>
        <p:spPr>
          <a:xfrm>
            <a:off x="1012792" y="6021288"/>
            <a:ext cx="1358933" cy="47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39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charset="-122"/>
              </a:rPr>
              <a:t>5</a:t>
            </a:r>
            <a:r>
              <a:rPr lang="en-US" altLang="zh-CN" dirty="0" smtClean="0">
                <a:ea typeface="宋体" charset="-122"/>
              </a:rPr>
              <a:t>. </a:t>
            </a:r>
            <a:r>
              <a:rPr lang="zh-CN" altLang="en-US" dirty="0">
                <a:ea typeface="宋体" charset="-122"/>
              </a:rPr>
              <a:t>示例</a:t>
            </a:r>
            <a:r>
              <a:rPr lang="en-US" altLang="zh-CN" dirty="0" smtClean="0">
                <a:ea typeface="宋体" charset="-122"/>
              </a:rPr>
              <a:t>: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3" name="AutoShape 2" descr="dubbo-extension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" name="图片 10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79" y="1556792"/>
            <a:ext cx="3515216" cy="4210638"/>
          </a:xfrm>
          <a:prstGeom prst="rect">
            <a:avLst/>
          </a:prstGeom>
        </p:spPr>
      </p:pic>
      <p:sp>
        <p:nvSpPr>
          <p:cNvPr id="27" name="Rectangle 3"/>
          <p:cNvSpPr txBox="1">
            <a:spLocks noChangeArrowheads="1"/>
          </p:cNvSpPr>
          <p:nvPr/>
        </p:nvSpPr>
        <p:spPr bwMode="gray">
          <a:xfrm>
            <a:off x="762000" y="1190600"/>
            <a:ext cx="7842448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zh-CN" altLang="en-US" sz="1400" b="0" dirty="0" smtClean="0"/>
              <a:t>项目结构与统一项目格式</a:t>
            </a:r>
            <a:endParaRPr lang="zh-CN" altLang="zh-CN" sz="1400" b="0" dirty="0"/>
          </a:p>
        </p:txBody>
      </p:sp>
      <p:cxnSp>
        <p:nvCxnSpPr>
          <p:cNvPr id="5" name="直接箭头连接符 4"/>
          <p:cNvCxnSpPr/>
          <p:nvPr/>
        </p:nvCxnSpPr>
        <p:spPr bwMode="auto">
          <a:xfrm>
            <a:off x="3851920" y="2024152"/>
            <a:ext cx="1008112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 bwMode="auto">
          <a:xfrm>
            <a:off x="4860032" y="1822748"/>
            <a:ext cx="1656184" cy="315704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kumimoji="0" lang="zh-CN" altLang="en-US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存放</a:t>
            </a:r>
            <a:r>
              <a:rPr kumimoji="0" lang="en-US" altLang="zh-CN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domain</a:t>
            </a:r>
            <a:r>
              <a:rPr kumimoji="0" lang="zh-CN" altLang="en-US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类</a:t>
            </a:r>
            <a:endParaRPr kumimoji="0" lang="zh-CN" alt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6" name="直接箭头连接符 15"/>
          <p:cNvCxnSpPr/>
          <p:nvPr/>
        </p:nvCxnSpPr>
        <p:spPr bwMode="auto">
          <a:xfrm>
            <a:off x="3851920" y="2259042"/>
            <a:ext cx="1008112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/>
          <p:cNvSpPr/>
          <p:nvPr/>
        </p:nvSpPr>
        <p:spPr bwMode="auto">
          <a:xfrm>
            <a:off x="4861545" y="2152769"/>
            <a:ext cx="1656184" cy="315704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kumimoji="0" lang="zh-CN" altLang="en-US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存放</a:t>
            </a:r>
            <a:r>
              <a:rPr kumimoji="0" lang="en-US" altLang="zh-CN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mapper</a:t>
            </a:r>
            <a:r>
              <a:rPr kumimoji="0" lang="zh-CN" altLang="en-US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类</a:t>
            </a:r>
            <a:endParaRPr kumimoji="0" lang="zh-CN" alt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4" name="直接箭头连接符 23"/>
          <p:cNvCxnSpPr/>
          <p:nvPr/>
        </p:nvCxnSpPr>
        <p:spPr bwMode="auto">
          <a:xfrm>
            <a:off x="4279895" y="2474163"/>
            <a:ext cx="581650" cy="106273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圆角矩形 24"/>
          <p:cNvSpPr/>
          <p:nvPr/>
        </p:nvSpPr>
        <p:spPr bwMode="auto">
          <a:xfrm>
            <a:off x="4863058" y="2474163"/>
            <a:ext cx="1656184" cy="315704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kumimoji="0" lang="zh-CN" altLang="en-US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存放</a:t>
            </a:r>
            <a:r>
              <a:rPr kumimoji="0" lang="en-US" altLang="zh-CN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mapper</a:t>
            </a:r>
            <a:r>
              <a:rPr kumimoji="0" lang="zh-CN" altLang="en-US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的扩展类</a:t>
            </a:r>
            <a:endParaRPr kumimoji="0" lang="zh-CN" alt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8" name="直接箭头连接符 27"/>
          <p:cNvCxnSpPr/>
          <p:nvPr/>
        </p:nvCxnSpPr>
        <p:spPr bwMode="auto">
          <a:xfrm>
            <a:off x="2973872" y="4209062"/>
            <a:ext cx="523594" cy="234643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圆角矩形 28"/>
          <p:cNvSpPr/>
          <p:nvPr/>
        </p:nvSpPr>
        <p:spPr bwMode="auto">
          <a:xfrm>
            <a:off x="3498979" y="4337432"/>
            <a:ext cx="3233260" cy="315704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kumimoji="0" lang="zh-CN" altLang="en-US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存放对应</a:t>
            </a:r>
            <a:r>
              <a:rPr kumimoji="0" lang="en-US" altLang="zh-CN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mapper</a:t>
            </a:r>
            <a:r>
              <a:rPr kumimoji="0" lang="zh-CN" altLang="en-US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的扩展类的</a:t>
            </a:r>
            <a:r>
              <a:rPr kumimoji="0" lang="en-US" altLang="zh-CN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xml</a:t>
            </a:r>
            <a:r>
              <a:rPr kumimoji="0" lang="zh-CN" altLang="en-US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配置</a:t>
            </a:r>
            <a:endParaRPr kumimoji="0" lang="zh-CN" alt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1" name="直接箭头连接符 30"/>
          <p:cNvCxnSpPr/>
          <p:nvPr/>
        </p:nvCxnSpPr>
        <p:spPr bwMode="auto">
          <a:xfrm>
            <a:off x="2522287" y="3999631"/>
            <a:ext cx="903171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圆角矩形 31"/>
          <p:cNvSpPr/>
          <p:nvPr/>
        </p:nvSpPr>
        <p:spPr bwMode="auto">
          <a:xfrm>
            <a:off x="3426970" y="3893358"/>
            <a:ext cx="3449285" cy="315704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kumimoji="0" lang="zh-CN" altLang="en-US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存放对应</a:t>
            </a:r>
            <a:r>
              <a:rPr kumimoji="0" lang="en-US" altLang="zh-CN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mapper</a:t>
            </a:r>
            <a:r>
              <a:rPr kumimoji="0" lang="zh-CN" altLang="en-US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的扩展类的</a:t>
            </a:r>
            <a:r>
              <a:rPr kumimoji="0" lang="en-US" altLang="zh-CN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xml</a:t>
            </a:r>
            <a:r>
              <a:rPr kumimoji="0" lang="zh-CN" altLang="en-US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配置</a:t>
            </a:r>
            <a:endParaRPr kumimoji="0" lang="zh-CN" alt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85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25" grpId="0" animBg="1"/>
      <p:bldP spid="29" grpId="0" animBg="1"/>
      <p:bldP spid="3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"/>
          <p:cNvSpPr txBox="1">
            <a:spLocks noChangeArrowheads="1"/>
          </p:cNvSpPr>
          <p:nvPr/>
        </p:nvSpPr>
        <p:spPr bwMode="gray">
          <a:xfrm>
            <a:off x="762000" y="1190600"/>
            <a:ext cx="7842448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1400" b="0" dirty="0" smtClean="0"/>
              <a:t>spring-</a:t>
            </a:r>
            <a:r>
              <a:rPr lang="en-US" altLang="zh-CN" sz="1400" b="0" dirty="0" err="1" smtClean="0"/>
              <a:t>mybatis</a:t>
            </a:r>
            <a:r>
              <a:rPr lang="zh-CN" altLang="en-US" sz="1400" b="0" dirty="0" smtClean="0"/>
              <a:t>配置说明</a:t>
            </a:r>
            <a:endParaRPr lang="zh-CN" altLang="zh-CN" sz="1400" b="0" dirty="0"/>
          </a:p>
        </p:txBody>
      </p:sp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charset="-122"/>
              </a:rPr>
              <a:t>5</a:t>
            </a:r>
            <a:r>
              <a:rPr lang="en-US" altLang="zh-CN" dirty="0" smtClean="0">
                <a:ea typeface="宋体" charset="-122"/>
              </a:rPr>
              <a:t>. </a:t>
            </a:r>
            <a:r>
              <a:rPr lang="zh-CN" altLang="en-US" dirty="0">
                <a:ea typeface="宋体" charset="-122"/>
              </a:rPr>
              <a:t>示例</a:t>
            </a:r>
            <a:r>
              <a:rPr lang="en-US" altLang="zh-CN" dirty="0" smtClean="0">
                <a:ea typeface="宋体" charset="-122"/>
              </a:rPr>
              <a:t>: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3" name="AutoShape 2" descr="dubbo-extension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" name="图片 10" descr="屏幕剪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96" b="58251"/>
          <a:stretch/>
        </p:blipFill>
        <p:spPr>
          <a:xfrm>
            <a:off x="762000" y="1531247"/>
            <a:ext cx="3515216" cy="798049"/>
          </a:xfrm>
          <a:prstGeom prst="rect">
            <a:avLst/>
          </a:prstGeom>
        </p:spPr>
      </p:pic>
      <p:cxnSp>
        <p:nvCxnSpPr>
          <p:cNvPr id="18" name="直接箭头连接符 17"/>
          <p:cNvCxnSpPr>
            <a:endCxn id="19" idx="1"/>
          </p:cNvCxnSpPr>
          <p:nvPr/>
        </p:nvCxnSpPr>
        <p:spPr bwMode="auto">
          <a:xfrm flipV="1">
            <a:off x="2519608" y="1448693"/>
            <a:ext cx="2268416" cy="683237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/>
        </p:nvSpPr>
        <p:spPr bwMode="auto">
          <a:xfrm>
            <a:off x="4788024" y="1268760"/>
            <a:ext cx="3449285" cy="359865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zh-CN" altLang="en-US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存放对应</a:t>
            </a:r>
            <a:r>
              <a:rPr kumimoji="0" lang="en-US" altLang="zh-CN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mapper</a:t>
            </a:r>
            <a:r>
              <a:rPr kumimoji="0" lang="zh-CN" altLang="en-US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的扩展类的</a:t>
            </a:r>
            <a:r>
              <a:rPr kumimoji="0" lang="en-US" altLang="zh-CN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xml</a:t>
            </a:r>
            <a:r>
              <a:rPr kumimoji="0" lang="zh-CN" altLang="en-US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配置</a:t>
            </a:r>
            <a:endParaRPr kumimoji="0" lang="zh-CN" alt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15467" y="1747210"/>
            <a:ext cx="39943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 smtClean="0"/>
              <a:t>在本项目中，</a:t>
            </a:r>
            <a:r>
              <a:rPr lang="en-US" altLang="zh-CN" sz="1100" dirty="0" err="1" smtClean="0"/>
              <a:t>dataSource</a:t>
            </a:r>
            <a:r>
              <a:rPr lang="zh-CN" altLang="en-US" sz="1100" dirty="0" smtClean="0"/>
              <a:t>采用</a:t>
            </a:r>
            <a:r>
              <a:rPr lang="en-US" altLang="zh-CN" sz="1100" dirty="0" smtClean="0"/>
              <a:t>DRUID</a:t>
            </a:r>
            <a:r>
              <a:rPr lang="zh-CN" altLang="en-US" sz="1100" dirty="0" smtClean="0"/>
              <a:t>连接池</a:t>
            </a:r>
            <a:r>
              <a:rPr lang="en-US" altLang="zh-CN" sz="1100" dirty="0" smtClean="0"/>
              <a:t>(</a:t>
            </a:r>
            <a:r>
              <a:rPr lang="zh-CN" altLang="en-US" sz="1100" b="0" dirty="0"/>
              <a:t>结合了</a:t>
            </a:r>
            <a:r>
              <a:rPr lang="en-US" altLang="zh-CN" sz="1100" b="0" dirty="0"/>
              <a:t>C3P0</a:t>
            </a:r>
            <a:r>
              <a:rPr lang="zh-CN" altLang="en-US" sz="1100" b="0" dirty="0"/>
              <a:t>、</a:t>
            </a:r>
            <a:r>
              <a:rPr lang="en-US" altLang="zh-CN" sz="1100" b="0" dirty="0"/>
              <a:t>DBCP</a:t>
            </a:r>
            <a:r>
              <a:rPr lang="zh-CN" altLang="en-US" sz="1100" b="0" dirty="0"/>
              <a:t>、</a:t>
            </a:r>
            <a:r>
              <a:rPr lang="en-US" altLang="zh-CN" sz="1100" b="0" dirty="0"/>
              <a:t>PROXOOL</a:t>
            </a:r>
            <a:r>
              <a:rPr lang="zh-CN" altLang="en-US" sz="1100" b="0" dirty="0"/>
              <a:t>等</a:t>
            </a:r>
            <a:r>
              <a:rPr lang="en-US" altLang="zh-CN" sz="1100" b="0" dirty="0"/>
              <a:t>DB</a:t>
            </a:r>
            <a:r>
              <a:rPr lang="zh-CN" altLang="en-US" sz="1100" b="0" dirty="0"/>
              <a:t>池的优点，同时加入了日志监控，可以很好的监控</a:t>
            </a:r>
            <a:r>
              <a:rPr lang="en-US" altLang="zh-CN" sz="1100" b="0" dirty="0"/>
              <a:t>DB</a:t>
            </a:r>
            <a:r>
              <a:rPr lang="zh-CN" altLang="en-US" sz="1100" b="0" dirty="0"/>
              <a:t>池连接和</a:t>
            </a:r>
            <a:r>
              <a:rPr lang="en-US" altLang="zh-CN" sz="1100" b="0" dirty="0"/>
              <a:t>SQL</a:t>
            </a:r>
            <a:r>
              <a:rPr lang="zh-CN" altLang="en-US" sz="1100" b="0" dirty="0"/>
              <a:t>的执行情况，可以说是针对监控而生的</a:t>
            </a:r>
            <a:r>
              <a:rPr lang="en-US" altLang="zh-CN" sz="1100" b="0" dirty="0"/>
              <a:t>DB</a:t>
            </a:r>
            <a:r>
              <a:rPr lang="zh-CN" altLang="en-US" sz="1100" b="0" dirty="0"/>
              <a:t>连接池</a:t>
            </a:r>
            <a:r>
              <a:rPr lang="en-US" altLang="zh-CN" sz="1100" dirty="0" smtClean="0"/>
              <a:t>), </a:t>
            </a:r>
            <a:r>
              <a:rPr lang="zh-CN" altLang="en-US" sz="1100" dirty="0" smtClean="0"/>
              <a:t>采用此连接池配置如下：</a:t>
            </a:r>
            <a:endParaRPr lang="en-US" altLang="zh-CN" sz="1100" dirty="0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397483" y="2420888"/>
            <a:ext cx="6512666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bean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id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"dataSource"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class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"com.alibaba.druid.pool.DruidDataSource"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destroy-method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"close"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property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name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"driverClassName"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value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"com.mysql.jdbc.Driver"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property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name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"url"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value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"${mysql.jdbc.url}"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property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name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"username"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value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"${mysql.jdbc.username}"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property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name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"password"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value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"${mysql.jdbc.password}"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property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name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"maxActive"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value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"${maxActive}"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property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name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"initialSize"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value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"${initialSize}"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property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name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"maxWait"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value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"${maxWait}"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property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name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"minIdle"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value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"${minIdle}"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property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name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"validationQuery"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value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"${validationQuery}"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property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name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"testWhileIdle"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value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"${testWhileIdle}"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property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name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"testOnBorrow"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value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"${testOnBorrow}"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property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name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"testOnReturn"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value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"${testOnReturn}"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2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&lt;!--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2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sz="1000" b="0" i="0" u="none" strike="noStrike" cap="none" normalizeH="0" baseline="0" dirty="0" smtClean="0">
                <a:ln>
                  <a:noFill/>
                </a:ln>
                <a:solidFill>
                  <a:srgbClr val="0082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配置连接闲置时间，单位是毫秒</a:t>
            </a:r>
            <a:r>
              <a:rPr kumimoji="0" lang="zh-CN" sz="1000" b="0" i="0" u="none" strike="noStrike" cap="none" normalizeH="0" baseline="0" dirty="0" smtClean="0">
                <a:ln>
                  <a:noFill/>
                </a:ln>
                <a:solidFill>
                  <a:srgbClr val="0082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</a:t>
            </a:r>
            <a:r>
              <a:rPr kumimoji="0" lang="zh-CN" sz="1000" b="0" i="0" u="none" strike="noStrike" cap="none" normalizeH="0" baseline="0" dirty="0" smtClean="0">
                <a:ln>
                  <a:noFill/>
                </a:ln>
                <a:solidFill>
                  <a:srgbClr val="0082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申请连接时检查连接是否闲置超时时用到该参数</a:t>
            </a:r>
            <a:r>
              <a:rPr kumimoji="0" lang="zh-CN" sz="1000" b="0" i="0" u="none" strike="noStrike" cap="none" normalizeH="0" baseline="0" dirty="0" smtClean="0">
                <a:ln>
                  <a:noFill/>
                </a:ln>
                <a:solidFill>
                  <a:srgbClr val="0082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2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--&gt;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property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name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"timeBetweenEvictionRunsMillis"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value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"${timeBetweenEvictionRunsMillis}"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2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&lt;!--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2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sz="1000" b="0" i="0" u="none" strike="noStrike" cap="none" normalizeH="0" baseline="0" dirty="0" smtClean="0">
                <a:ln>
                  <a:noFill/>
                </a:ln>
                <a:solidFill>
                  <a:srgbClr val="0082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配置一个连接在池中最小生存的时间，单位是毫秒</a:t>
            </a:r>
            <a:r>
              <a:rPr kumimoji="0" lang="zh-CN" sz="1000" b="0" i="0" u="none" strike="noStrike" cap="none" normalizeH="0" baseline="0" dirty="0" smtClean="0">
                <a:ln>
                  <a:noFill/>
                </a:ln>
                <a:solidFill>
                  <a:srgbClr val="0082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2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--&gt;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property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name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"minEvictableIdleTimeMillis"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value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"${minEvictableIdleTimeMillis}"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2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&lt;!--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2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sz="1000" b="0" i="0" u="none" strike="noStrike" cap="none" normalizeH="0" baseline="0" dirty="0" smtClean="0">
                <a:ln>
                  <a:noFill/>
                </a:ln>
                <a:solidFill>
                  <a:srgbClr val="0082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打开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2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removeAbandoned</a:t>
            </a:r>
            <a:r>
              <a:rPr kumimoji="0" lang="zh-CN" sz="1000" b="0" i="0" u="none" strike="noStrike" cap="none" normalizeH="0" baseline="0" dirty="0" smtClean="0">
                <a:ln>
                  <a:noFill/>
                </a:ln>
                <a:solidFill>
                  <a:srgbClr val="0082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功能</a:t>
            </a:r>
            <a:r>
              <a:rPr kumimoji="0" lang="zh-CN" sz="1000" b="0" i="0" u="none" strike="noStrike" cap="none" normalizeH="0" baseline="0" dirty="0" smtClean="0">
                <a:ln>
                  <a:noFill/>
                </a:ln>
                <a:solidFill>
                  <a:srgbClr val="0082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sz="1000" b="0" i="0" u="none" strike="noStrike" cap="none" normalizeH="0" baseline="0" dirty="0" smtClean="0">
                <a:ln>
                  <a:noFill/>
                </a:ln>
                <a:solidFill>
                  <a:srgbClr val="0082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对于长时间不使用的连接强制关闭</a:t>
            </a:r>
            <a:r>
              <a:rPr kumimoji="0" lang="zh-CN" sz="1000" b="0" i="0" u="none" strike="noStrike" cap="none" normalizeH="0" baseline="0" dirty="0" smtClean="0">
                <a:ln>
                  <a:noFill/>
                </a:ln>
                <a:solidFill>
                  <a:srgbClr val="0082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2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--&gt;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2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&lt;!--property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2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2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name="removeAbandoned"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2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2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value="${removeAbandoned}"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2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2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/--&gt;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2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&lt;!--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2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2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1800</a:t>
            </a:r>
            <a:r>
              <a:rPr kumimoji="0" lang="zh-CN" sz="1000" b="0" i="0" u="none" strike="noStrike" cap="none" normalizeH="0" baseline="0" dirty="0" smtClean="0">
                <a:ln>
                  <a:noFill/>
                </a:ln>
                <a:solidFill>
                  <a:srgbClr val="0082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秒，也就是连接超过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2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30</a:t>
            </a:r>
            <a:r>
              <a:rPr kumimoji="0" lang="zh-CN" sz="1000" b="0" i="0" u="none" strike="noStrike" cap="none" normalizeH="0" baseline="0" dirty="0" smtClean="0">
                <a:ln>
                  <a:noFill/>
                </a:ln>
                <a:solidFill>
                  <a:srgbClr val="0082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分钟未关闭则开始关闭连接</a:t>
            </a:r>
            <a:r>
              <a:rPr kumimoji="0" lang="zh-CN" sz="1000" b="0" i="0" u="none" strike="noStrike" cap="none" normalizeH="0" baseline="0" dirty="0" smtClean="0">
                <a:ln>
                  <a:noFill/>
                </a:ln>
                <a:solidFill>
                  <a:srgbClr val="0082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2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--&gt;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2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&lt;!--property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2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2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name="removeAbandonedTimeout"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2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2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value="${removeAbandonedTimeout}"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2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2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/--&gt;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2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&lt;!--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2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sz="1000" b="0" i="0" u="none" strike="noStrike" cap="none" normalizeH="0" baseline="0" dirty="0" smtClean="0">
                <a:ln>
                  <a:noFill/>
                </a:ln>
                <a:solidFill>
                  <a:srgbClr val="0082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关闭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2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abanded</a:t>
            </a:r>
            <a:r>
              <a:rPr kumimoji="0" lang="zh-CN" sz="1000" b="0" i="0" u="none" strike="noStrike" cap="none" normalizeH="0" baseline="0" dirty="0" smtClean="0">
                <a:ln>
                  <a:noFill/>
                </a:ln>
                <a:solidFill>
                  <a:srgbClr val="0082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连接时输出错误日志</a:t>
            </a:r>
            <a:r>
              <a:rPr kumimoji="0" lang="zh-CN" sz="1000" b="0" i="0" u="none" strike="noStrike" cap="none" normalizeH="0" baseline="0" dirty="0" smtClean="0">
                <a:ln>
                  <a:noFill/>
                </a:ln>
                <a:solidFill>
                  <a:srgbClr val="0082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2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--&gt;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2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&lt;!--property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2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2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name="logAbandoned"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2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2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value="${logAbandoned}"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2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82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/--&gt;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&lt;/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bean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&gt;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0" name="圆角矩形 29"/>
          <p:cNvSpPr/>
          <p:nvPr/>
        </p:nvSpPr>
        <p:spPr bwMode="auto">
          <a:xfrm>
            <a:off x="3682164" y="3209900"/>
            <a:ext cx="1512168" cy="288032"/>
          </a:xfrm>
          <a:prstGeom prst="roundRect">
            <a:avLst/>
          </a:prstGeom>
          <a:noFill/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900" b="0" dirty="0">
                <a:solidFill>
                  <a:schemeClr val="tx1"/>
                </a:solidFill>
                <a:latin typeface="Arial" charset="0"/>
              </a:rPr>
              <a:t>最大连接池数量</a:t>
            </a:r>
            <a:endParaRPr kumimoji="0" lang="zh-CN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圆角矩形 32"/>
          <p:cNvSpPr/>
          <p:nvPr/>
        </p:nvSpPr>
        <p:spPr bwMode="auto">
          <a:xfrm>
            <a:off x="3846773" y="3429000"/>
            <a:ext cx="1882502" cy="288032"/>
          </a:xfrm>
          <a:prstGeom prst="roundRect">
            <a:avLst/>
          </a:prstGeom>
          <a:noFill/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900" b="0" dirty="0">
                <a:solidFill>
                  <a:schemeClr val="tx1"/>
                </a:solidFill>
                <a:latin typeface="Arial" charset="0"/>
              </a:rPr>
              <a:t>初始化时建立物理连接的个数</a:t>
            </a:r>
            <a:endParaRPr lang="zh-CN" altLang="en-US" sz="900" b="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4" name="圆角矩形 33"/>
          <p:cNvSpPr/>
          <p:nvPr/>
        </p:nvSpPr>
        <p:spPr bwMode="auto">
          <a:xfrm>
            <a:off x="3543359" y="3645024"/>
            <a:ext cx="2324785" cy="288032"/>
          </a:xfrm>
          <a:prstGeom prst="roundRect">
            <a:avLst/>
          </a:prstGeom>
          <a:noFill/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900" b="0" dirty="0"/>
              <a:t>最小连接池数量</a:t>
            </a:r>
            <a:endParaRPr lang="zh-CN" altLang="en-US" sz="900" b="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5" name="圆角矩形 34"/>
          <p:cNvSpPr/>
          <p:nvPr/>
        </p:nvSpPr>
        <p:spPr bwMode="auto">
          <a:xfrm>
            <a:off x="3543359" y="3797424"/>
            <a:ext cx="2324785" cy="288032"/>
          </a:xfrm>
          <a:prstGeom prst="roundRect">
            <a:avLst/>
          </a:prstGeom>
          <a:noFill/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900" b="0" dirty="0">
                <a:solidFill>
                  <a:schemeClr val="tx1"/>
                </a:solidFill>
                <a:latin typeface="Arial" charset="0"/>
              </a:rPr>
              <a:t>获取连接时最大等待时间，单位毫秒</a:t>
            </a:r>
            <a:endParaRPr lang="zh-CN" altLang="en-US" sz="900" b="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6" name="圆角矩形 35"/>
          <p:cNvSpPr/>
          <p:nvPr/>
        </p:nvSpPr>
        <p:spPr bwMode="auto">
          <a:xfrm>
            <a:off x="4644008" y="3933056"/>
            <a:ext cx="4196993" cy="288032"/>
          </a:xfrm>
          <a:prstGeom prst="roundRect">
            <a:avLst/>
          </a:prstGeom>
          <a:noFill/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900" b="0" dirty="0"/>
              <a:t>用来检测连接是否有效的</a:t>
            </a:r>
            <a:r>
              <a:rPr lang="en-US" altLang="zh-CN" sz="900" b="0" dirty="0" err="1"/>
              <a:t>sql</a:t>
            </a:r>
            <a:r>
              <a:rPr lang="zh-CN" altLang="en-US" sz="900" b="0" dirty="0"/>
              <a:t>，要求是一个查询语句。如果</a:t>
            </a:r>
            <a:r>
              <a:rPr lang="en-US" altLang="zh-CN" sz="900" b="0" dirty="0" err="1"/>
              <a:t>validationQuery</a:t>
            </a:r>
            <a:r>
              <a:rPr lang="zh-CN" altLang="en-US" sz="900" b="0" dirty="0"/>
              <a:t>为</a:t>
            </a:r>
            <a:r>
              <a:rPr lang="en-US" altLang="zh-CN" sz="900" b="0" dirty="0"/>
              <a:t>null</a:t>
            </a:r>
            <a:r>
              <a:rPr lang="zh-CN" altLang="en-US" sz="900" b="0" dirty="0"/>
              <a:t>，</a:t>
            </a:r>
            <a:r>
              <a:rPr lang="en-US" altLang="zh-CN" sz="900" b="0" dirty="0" err="1"/>
              <a:t>testOnBorrow</a:t>
            </a:r>
            <a:r>
              <a:rPr lang="zh-CN" altLang="en-US" sz="900" b="0" dirty="0"/>
              <a:t>、</a:t>
            </a:r>
            <a:r>
              <a:rPr lang="en-US" altLang="zh-CN" sz="900" b="0" dirty="0" err="1"/>
              <a:t>testOnReturn</a:t>
            </a:r>
            <a:r>
              <a:rPr lang="zh-CN" altLang="en-US" sz="900" b="0" dirty="0"/>
              <a:t>、</a:t>
            </a:r>
            <a:r>
              <a:rPr lang="en-US" altLang="zh-CN" sz="900" b="0" dirty="0" err="1"/>
              <a:t>testWhileIdle</a:t>
            </a:r>
            <a:r>
              <a:rPr lang="zh-CN" altLang="en-US" sz="900" b="0" dirty="0"/>
              <a:t>都不会其作用。</a:t>
            </a:r>
            <a:endParaRPr lang="zh-CN" altLang="en-US" sz="900" b="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7" name="圆角矩形 36"/>
          <p:cNvSpPr/>
          <p:nvPr/>
        </p:nvSpPr>
        <p:spPr bwMode="auto">
          <a:xfrm>
            <a:off x="4572000" y="4221088"/>
            <a:ext cx="4196993" cy="288032"/>
          </a:xfrm>
          <a:prstGeom prst="roundRect">
            <a:avLst/>
          </a:prstGeom>
          <a:noFill/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900" b="0" dirty="0"/>
              <a:t>申请连接时执行</a:t>
            </a:r>
            <a:r>
              <a:rPr lang="en-US" altLang="zh-CN" sz="900" b="0" dirty="0" err="1"/>
              <a:t>validationQuery</a:t>
            </a:r>
            <a:r>
              <a:rPr lang="zh-CN" altLang="en-US" sz="900" b="0" dirty="0"/>
              <a:t>检测连接是否有效</a:t>
            </a:r>
            <a:endParaRPr lang="zh-CN" altLang="en-US" sz="900" b="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8" name="圆角矩形 37"/>
          <p:cNvSpPr/>
          <p:nvPr/>
        </p:nvSpPr>
        <p:spPr bwMode="auto">
          <a:xfrm>
            <a:off x="4551471" y="4365104"/>
            <a:ext cx="4196993" cy="288032"/>
          </a:xfrm>
          <a:prstGeom prst="roundRect">
            <a:avLst/>
          </a:prstGeom>
          <a:noFill/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900" b="0" dirty="0"/>
              <a:t>归还连接时执行</a:t>
            </a:r>
            <a:r>
              <a:rPr lang="en-US" altLang="zh-CN" sz="900" b="0" dirty="0" err="1"/>
              <a:t>validationQuery</a:t>
            </a:r>
            <a:r>
              <a:rPr lang="zh-CN" altLang="en-US" sz="900" b="0" dirty="0"/>
              <a:t>检测连接是否有效</a:t>
            </a:r>
            <a:endParaRPr lang="zh-CN" altLang="en-US" sz="900" b="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9" name="圆角矩形 38"/>
          <p:cNvSpPr/>
          <p:nvPr/>
        </p:nvSpPr>
        <p:spPr bwMode="auto">
          <a:xfrm>
            <a:off x="4499992" y="4517504"/>
            <a:ext cx="4464496" cy="288032"/>
          </a:xfrm>
          <a:prstGeom prst="roundRect">
            <a:avLst/>
          </a:prstGeom>
          <a:noFill/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900" b="0" dirty="0"/>
              <a:t>申请连接的时候</a:t>
            </a:r>
            <a:r>
              <a:rPr lang="zh-CN" altLang="en-US" sz="900" b="0" dirty="0" smtClean="0"/>
              <a:t>检测</a:t>
            </a:r>
            <a:endParaRPr lang="zh-CN" altLang="en-US" sz="900" b="0" dirty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97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0" grpId="0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"/>
          <p:cNvSpPr txBox="1">
            <a:spLocks noChangeArrowheads="1"/>
          </p:cNvSpPr>
          <p:nvPr/>
        </p:nvSpPr>
        <p:spPr bwMode="gray">
          <a:xfrm>
            <a:off x="762000" y="1190600"/>
            <a:ext cx="7842448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1400" b="0" dirty="0" smtClean="0"/>
              <a:t>spring-</a:t>
            </a:r>
            <a:r>
              <a:rPr lang="en-US" altLang="zh-CN" sz="1400" b="0" dirty="0" err="1" smtClean="0"/>
              <a:t>mybatis</a:t>
            </a:r>
            <a:r>
              <a:rPr lang="zh-CN" altLang="en-US" sz="1400" b="0" dirty="0" smtClean="0"/>
              <a:t>配置说明</a:t>
            </a:r>
            <a:endParaRPr lang="en-US" altLang="zh-CN" sz="1400" b="0" dirty="0" smtClean="0"/>
          </a:p>
          <a:p>
            <a:endParaRPr lang="en-US" altLang="zh-CN" sz="1400" b="0" dirty="0"/>
          </a:p>
          <a:p>
            <a:endParaRPr lang="en-US" altLang="zh-CN" sz="1400" b="0" dirty="0" smtClean="0"/>
          </a:p>
          <a:p>
            <a:endParaRPr lang="en-US" altLang="zh-CN" sz="1400" b="0" dirty="0"/>
          </a:p>
          <a:p>
            <a:endParaRPr lang="en-US" altLang="zh-CN" sz="1400" b="0" dirty="0" smtClean="0"/>
          </a:p>
          <a:p>
            <a:endParaRPr lang="en-US" altLang="zh-CN" sz="1400" b="0" dirty="0"/>
          </a:p>
          <a:p>
            <a:endParaRPr lang="en-US" altLang="zh-CN" sz="1400" b="0" dirty="0" smtClean="0"/>
          </a:p>
          <a:p>
            <a:endParaRPr lang="en-US" altLang="zh-CN" sz="1400" b="0" dirty="0"/>
          </a:p>
          <a:p>
            <a:endParaRPr lang="en-US" altLang="zh-CN" sz="1400" b="0" dirty="0" smtClean="0"/>
          </a:p>
          <a:p>
            <a:endParaRPr lang="en-US" altLang="zh-CN" sz="1400" b="0" dirty="0"/>
          </a:p>
          <a:p>
            <a:endParaRPr lang="en-US" altLang="zh-CN" sz="1400" b="0" dirty="0" smtClean="0"/>
          </a:p>
          <a:p>
            <a:endParaRPr lang="en-US" altLang="zh-CN" sz="1400" b="0" dirty="0"/>
          </a:p>
          <a:p>
            <a:endParaRPr lang="en-US" altLang="zh-CN" sz="1400" b="0" dirty="0" smtClean="0"/>
          </a:p>
          <a:p>
            <a:endParaRPr lang="en-US" altLang="zh-CN" sz="1400" b="0" dirty="0"/>
          </a:p>
          <a:p>
            <a:r>
              <a:rPr lang="zh-CN" altLang="en-US" sz="1400" b="0" dirty="0" smtClean="0"/>
              <a:t>至此，对于</a:t>
            </a:r>
            <a:r>
              <a:rPr lang="en-US" altLang="zh-CN" sz="1400" b="0" dirty="0" err="1" smtClean="0"/>
              <a:t>ad_info</a:t>
            </a:r>
            <a:r>
              <a:rPr lang="zh-CN" altLang="en-US" sz="1400" b="0" dirty="0" smtClean="0"/>
              <a:t>表由</a:t>
            </a:r>
            <a:r>
              <a:rPr lang="en-US" altLang="zh-CN" sz="1400" b="0" dirty="0" err="1" smtClean="0"/>
              <a:t>spring+mybatis</a:t>
            </a:r>
            <a:r>
              <a:rPr lang="zh-CN" altLang="en-US" sz="1400" b="0" dirty="0" smtClean="0"/>
              <a:t>实现的的</a:t>
            </a:r>
            <a:r>
              <a:rPr lang="en-US" altLang="zh-CN" sz="1400" b="0" dirty="0" err="1" smtClean="0"/>
              <a:t>dao</a:t>
            </a:r>
            <a:r>
              <a:rPr lang="zh-CN" altLang="en-US" sz="1400" b="0" dirty="0" smtClean="0"/>
              <a:t>建立完成。</a:t>
            </a:r>
            <a:endParaRPr lang="zh-CN" altLang="zh-CN" sz="1400" b="0" dirty="0"/>
          </a:p>
        </p:txBody>
      </p:sp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charset="-122"/>
              </a:rPr>
              <a:t>5</a:t>
            </a:r>
            <a:r>
              <a:rPr lang="en-US" altLang="zh-CN" dirty="0" smtClean="0">
                <a:ea typeface="宋体" charset="-122"/>
              </a:rPr>
              <a:t>. </a:t>
            </a:r>
            <a:r>
              <a:rPr lang="zh-CN" altLang="en-US" dirty="0">
                <a:ea typeface="宋体" charset="-122"/>
              </a:rPr>
              <a:t>示例</a:t>
            </a:r>
            <a:r>
              <a:rPr lang="en-US" altLang="zh-CN" dirty="0" smtClean="0">
                <a:ea typeface="宋体" charset="-122"/>
              </a:rPr>
              <a:t>: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3" name="AutoShape 2" descr="dubbo-extension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" name="图片 10" descr="屏幕剪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5" b="26477"/>
          <a:stretch/>
        </p:blipFill>
        <p:spPr>
          <a:xfrm>
            <a:off x="539552" y="1556792"/>
            <a:ext cx="3515216" cy="2819400"/>
          </a:xfrm>
          <a:prstGeom prst="rect">
            <a:avLst/>
          </a:prstGeom>
        </p:spPr>
      </p:pic>
      <p:cxnSp>
        <p:nvCxnSpPr>
          <p:cNvPr id="18" name="直接箭头连接符 17"/>
          <p:cNvCxnSpPr>
            <a:endCxn id="19" idx="1"/>
          </p:cNvCxnSpPr>
          <p:nvPr/>
        </p:nvCxnSpPr>
        <p:spPr bwMode="auto">
          <a:xfrm flipV="1">
            <a:off x="3131840" y="1448693"/>
            <a:ext cx="1656184" cy="1404243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/>
        </p:nvSpPr>
        <p:spPr bwMode="auto">
          <a:xfrm>
            <a:off x="4788024" y="1268760"/>
            <a:ext cx="3449285" cy="359865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zh-CN" altLang="en-US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存放对应</a:t>
            </a:r>
            <a:r>
              <a:rPr kumimoji="0" lang="en-US" altLang="zh-CN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mapper</a:t>
            </a:r>
            <a:r>
              <a:rPr kumimoji="0" lang="zh-CN" altLang="en-US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的扩展类的</a:t>
            </a:r>
            <a:r>
              <a:rPr kumimoji="0" lang="en-US" altLang="zh-CN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xml</a:t>
            </a:r>
            <a:r>
              <a:rPr kumimoji="0" lang="zh-CN" altLang="en-US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配置</a:t>
            </a:r>
            <a:endParaRPr kumimoji="0" lang="zh-CN" alt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267994" y="2150814"/>
            <a:ext cx="469649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bean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id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"sqlSessionFactory"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class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"org.mybatis.spring.SqlSessionFactoryBean"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property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name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"mapperLocations"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value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"classpath*:/sqlmap/db/**/*Mapper.xml"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property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name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"dataSource"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ref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"dataSource"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&lt;/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bean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&gt;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93865" y="1747210"/>
            <a:ext cx="39943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100" dirty="0" smtClean="0"/>
              <a:t>配置</a:t>
            </a:r>
            <a:r>
              <a:rPr lang="en-US" altLang="zh-CN" sz="1100" dirty="0" err="1" smtClean="0"/>
              <a:t>SqlSessionFactoryBean</a:t>
            </a:r>
            <a:r>
              <a:rPr lang="zh-CN" altLang="en-US" sz="1100" dirty="0" smtClean="0"/>
              <a:t>：</a:t>
            </a:r>
            <a:endParaRPr lang="en-US" altLang="zh-CN" sz="1100" dirty="0"/>
          </a:p>
        </p:txBody>
      </p:sp>
      <p:cxnSp>
        <p:nvCxnSpPr>
          <p:cNvPr id="7" name="直接箭头连接符 6"/>
          <p:cNvCxnSpPr/>
          <p:nvPr/>
        </p:nvCxnSpPr>
        <p:spPr bwMode="auto">
          <a:xfrm flipH="1">
            <a:off x="1619672" y="2708920"/>
            <a:ext cx="2592288" cy="576064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圆角矩形 24"/>
          <p:cNvSpPr/>
          <p:nvPr/>
        </p:nvSpPr>
        <p:spPr bwMode="auto">
          <a:xfrm>
            <a:off x="1961710" y="3140968"/>
            <a:ext cx="2340260" cy="360040"/>
          </a:xfrm>
          <a:prstGeom prst="roundRect">
            <a:avLst/>
          </a:prstGeom>
          <a:noFill/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zh-CN" alt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检索</a:t>
            </a:r>
            <a:r>
              <a:rPr kumimoji="0" lang="en-US" altLang="zh-CN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db</a:t>
            </a:r>
            <a:r>
              <a:rPr kumimoji="0" lang="zh-CN" alt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二级子目录下所有结尾是</a:t>
            </a:r>
            <a:r>
              <a:rPr kumimoji="0" lang="en-US" altLang="zh-CN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Mapper.xml</a:t>
            </a:r>
            <a:r>
              <a:rPr kumimoji="0" lang="zh-CN" alt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的文件</a:t>
            </a:r>
            <a:endParaRPr kumimoji="0" lang="zh-CN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50779" y="3645024"/>
            <a:ext cx="39943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100" dirty="0" smtClean="0"/>
              <a:t>配置</a:t>
            </a:r>
            <a:r>
              <a:rPr lang="en-US" altLang="zh-CN" sz="1100" dirty="0" err="1" smtClean="0"/>
              <a:t>MapperScannerConfigurer</a:t>
            </a:r>
            <a:r>
              <a:rPr lang="zh-CN" altLang="en-US" sz="1100" dirty="0" smtClean="0"/>
              <a:t>：</a:t>
            </a:r>
            <a:endParaRPr lang="en-US" altLang="zh-CN" sz="1100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3419872" y="3955703"/>
            <a:ext cx="527167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bean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class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"org.mybatis.spring.mapper.MapperScannerConfigurer"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property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name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“basePackage”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value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“com.sf.framework.test.dao</a:t>
            </a:r>
            <a:r>
              <a:rPr lang="en-US" altLang="zh-CN" sz="1000" b="0" dirty="0" smtClean="0">
                <a:solidFill>
                  <a:srgbClr val="0000F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.*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.mapper"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property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name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"sqlSessionFactoryBeanName"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value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"sqlSessionFactory"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&lt;/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bean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&gt;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cxnSp>
        <p:nvCxnSpPr>
          <p:cNvPr id="28" name="直接箭头连接符 27"/>
          <p:cNvCxnSpPr/>
          <p:nvPr/>
        </p:nvCxnSpPr>
        <p:spPr bwMode="auto">
          <a:xfrm flipH="1" flipV="1">
            <a:off x="2915816" y="2008820"/>
            <a:ext cx="3375248" cy="2212268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圆角矩形 30"/>
          <p:cNvSpPr/>
          <p:nvPr/>
        </p:nvSpPr>
        <p:spPr bwMode="auto">
          <a:xfrm>
            <a:off x="4172406" y="3198093"/>
            <a:ext cx="2340260" cy="360040"/>
          </a:xfrm>
          <a:prstGeom prst="roundRect">
            <a:avLst/>
          </a:prstGeom>
          <a:noFill/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900" b="0" dirty="0" smtClean="0">
                <a:solidFill>
                  <a:schemeClr val="tx1"/>
                </a:solidFill>
                <a:latin typeface="Arial" charset="0"/>
              </a:rPr>
              <a:t>匹配包</a:t>
            </a:r>
            <a:r>
              <a:rPr lang="en-US" altLang="zh-CN" sz="900" b="0" dirty="0" err="1">
                <a:solidFill>
                  <a:schemeClr val="tx1"/>
                </a:solidFill>
                <a:latin typeface="Arial" charset="0"/>
              </a:rPr>
              <a:t>com.sf.framework.test.dao</a:t>
            </a:r>
            <a:r>
              <a:rPr kumimoji="0" lang="zh-CN" alt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二级子目录</a:t>
            </a:r>
            <a:r>
              <a:rPr kumimoji="0" lang="en-US" altLang="zh-CN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mapper</a:t>
            </a:r>
            <a:r>
              <a:rPr kumimoji="0" lang="zh-CN" alt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下所有服务接口</a:t>
            </a:r>
            <a:endParaRPr kumimoji="0" lang="zh-CN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35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/>
      <p:bldP spid="3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charset="-122"/>
              </a:rPr>
              <a:t>6</a:t>
            </a:r>
            <a:r>
              <a:rPr lang="en-US" altLang="zh-CN" dirty="0" smtClean="0">
                <a:ea typeface="宋体" charset="-122"/>
              </a:rPr>
              <a:t>. </a:t>
            </a:r>
            <a:r>
              <a:rPr lang="zh-CN" altLang="en-US" dirty="0" smtClean="0">
                <a:ea typeface="宋体" charset="-122"/>
              </a:rPr>
              <a:t>本地测试</a:t>
            </a:r>
            <a:r>
              <a:rPr lang="en-US" altLang="zh-CN" dirty="0" smtClean="0">
                <a:ea typeface="宋体" charset="-122"/>
              </a:rPr>
              <a:t>: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3" name="AutoShape 2" descr="dubbo-extension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 descr="MyEclipse Java Enterprise - test-dao/src/test/resources/META-INF/spring/spring-config-datasource-tx.xml - MyEclipse Enterprise Workbench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5" t="19445" r="67897" b="36945"/>
          <a:stretch/>
        </p:blipFill>
        <p:spPr>
          <a:xfrm>
            <a:off x="181273" y="1706014"/>
            <a:ext cx="1961870" cy="2415793"/>
          </a:xfrm>
          <a:prstGeom prst="rect">
            <a:avLst/>
          </a:prstGeom>
        </p:spPr>
      </p:pic>
      <p:sp>
        <p:nvSpPr>
          <p:cNvPr id="27" name="Rectangle 3"/>
          <p:cNvSpPr txBox="1">
            <a:spLocks noChangeArrowheads="1"/>
          </p:cNvSpPr>
          <p:nvPr/>
        </p:nvSpPr>
        <p:spPr bwMode="gray">
          <a:xfrm>
            <a:off x="762000" y="1190600"/>
            <a:ext cx="7842448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1400" b="0" dirty="0" smtClean="0"/>
              <a:t>1. </a:t>
            </a:r>
            <a:r>
              <a:rPr lang="zh-CN" altLang="en-US" sz="1400" b="0" dirty="0" smtClean="0"/>
              <a:t>编写事务管理配置</a:t>
            </a:r>
            <a:r>
              <a:rPr lang="en-US" altLang="zh-CN" sz="1400" b="0" dirty="0" smtClean="0"/>
              <a:t>spring-config-datasource-tx.xml</a:t>
            </a:r>
            <a:r>
              <a:rPr lang="zh-CN" altLang="en-US" sz="1400" b="0" dirty="0" smtClean="0"/>
              <a:t>。该文件应该在</a:t>
            </a:r>
            <a:r>
              <a:rPr lang="en-US" altLang="zh-CN" sz="1400" b="0" dirty="0" smtClean="0"/>
              <a:t>manage</a:t>
            </a:r>
            <a:r>
              <a:rPr lang="zh-CN" altLang="en-US" sz="1400" b="0" dirty="0" smtClean="0"/>
              <a:t>层以实现更广义的事务管理。</a:t>
            </a:r>
            <a:endParaRPr lang="en-US" altLang="zh-CN" sz="1400" b="0" dirty="0"/>
          </a:p>
          <a:p>
            <a:endParaRPr lang="en-US" altLang="zh-CN" sz="1400" b="0" dirty="0" smtClean="0"/>
          </a:p>
          <a:p>
            <a:endParaRPr lang="en-US" altLang="zh-CN" sz="1400" b="0" dirty="0"/>
          </a:p>
          <a:p>
            <a:endParaRPr lang="en-US" altLang="zh-CN" sz="1400" b="0" dirty="0" smtClean="0"/>
          </a:p>
          <a:p>
            <a:endParaRPr lang="en-US" altLang="zh-CN" sz="1400" b="0" dirty="0"/>
          </a:p>
          <a:p>
            <a:endParaRPr lang="en-US" altLang="zh-CN" sz="1400" b="0" dirty="0" smtClean="0"/>
          </a:p>
          <a:p>
            <a:endParaRPr lang="en-US" altLang="zh-CN" sz="1400" b="0" dirty="0"/>
          </a:p>
          <a:p>
            <a:endParaRPr lang="en-US" altLang="zh-CN" sz="1400" b="0" dirty="0" smtClean="0"/>
          </a:p>
          <a:p>
            <a:endParaRPr lang="en-US" altLang="zh-CN" sz="1400" b="0" dirty="0"/>
          </a:p>
          <a:p>
            <a:endParaRPr lang="en-US" altLang="zh-CN" sz="1400" b="0" dirty="0" smtClean="0"/>
          </a:p>
          <a:p>
            <a:endParaRPr lang="en-US" altLang="zh-CN" sz="1400" b="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835696" y="1695872"/>
            <a:ext cx="7632848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bean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id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"transactionManager"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class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"org.springframework.jdbc.datasource.DataSourceTransactionManager"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property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name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"dataSource"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ref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"dataSource"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&lt;/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bean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&gt;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tx:advice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id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"dataAdvice"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transaction-manager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"transactionManager"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tx:attributes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tx:method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name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"insert*"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propagation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"REQUIRED"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tx:method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name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"delete*"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propagation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"REQUIRED"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tx:method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name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"update*"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propagation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"REQUIRED"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tx:method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name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"save*"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propagation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"REQUIRED"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tx:method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name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"edit*"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propagation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"REQUIRED"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tx:method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name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"add*"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propagation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"REQUIRED"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tx:method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name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"select*"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propagation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"SUPPORTS"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tx:method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name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"query*"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propagation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"SUPPORTS"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tx:method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name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"get*"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propagation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"SUPPORTS"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tx:method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name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"login*"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propagation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"SUPPORTS"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&lt;/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tx:attributes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&lt;/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tx:advice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aop:config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lvl="0" algn="l" eaLnBrk="0" hangingPunct="0"/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aop:pointcut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id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"dataPointcut"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expression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"execution(*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com.sf.framework.test.dao.channel.*.*.*(..))</a:t>
            </a:r>
            <a:r>
              <a:rPr lang="en-US" altLang="zh-CN" sz="1000" b="0" dirty="0">
                <a:solidFill>
                  <a:srgbClr val="0000F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 ,execution(* </a:t>
            </a:r>
            <a:r>
              <a:rPr lang="en-US" altLang="zh-CN" sz="1000" b="0" dirty="0" err="1">
                <a:solidFill>
                  <a:srgbClr val="0000F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com.sf.framework.test.dao.channel</a:t>
            </a:r>
            <a:r>
              <a:rPr lang="en-US" altLang="zh-CN" sz="1000" b="0" dirty="0">
                <a:solidFill>
                  <a:srgbClr val="0000FF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.*.*.*.*(..))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aop:advisor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pointcut-ref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"dataPointcut"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advice-ref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"dataAdvice"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&lt;/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aop:config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&gt;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23" name="右大括号 22"/>
          <p:cNvSpPr/>
          <p:nvPr/>
        </p:nvSpPr>
        <p:spPr bwMode="auto">
          <a:xfrm>
            <a:off x="5672286" y="2661795"/>
            <a:ext cx="248816" cy="864096"/>
          </a:xfrm>
          <a:prstGeom prst="rightBrac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右大括号 23"/>
          <p:cNvSpPr/>
          <p:nvPr/>
        </p:nvSpPr>
        <p:spPr bwMode="auto">
          <a:xfrm>
            <a:off x="5765068" y="3604559"/>
            <a:ext cx="248816" cy="561206"/>
          </a:xfrm>
          <a:prstGeom prst="rightBrac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圆角矩形 28"/>
          <p:cNvSpPr/>
          <p:nvPr/>
        </p:nvSpPr>
        <p:spPr bwMode="auto">
          <a:xfrm>
            <a:off x="5932513" y="2913910"/>
            <a:ext cx="2671936" cy="359865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zh-CN" altLang="en-US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所有涉及修改的操作都应以事务方式执行</a:t>
            </a:r>
            <a:endParaRPr kumimoji="0" lang="zh-CN" alt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圆角矩形 29"/>
          <p:cNvSpPr/>
          <p:nvPr/>
        </p:nvSpPr>
        <p:spPr bwMode="auto">
          <a:xfrm>
            <a:off x="6013462" y="3573016"/>
            <a:ext cx="2671936" cy="587867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  <a:latin typeface="Arial" charset="0"/>
              </a:rPr>
              <a:t>不</a:t>
            </a:r>
            <a:r>
              <a:rPr kumimoji="0" lang="zh-CN" altLang="en-US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涉及修改的操作，在没有事务运行（也就是没有修改操作在执行时），可以以非事务方式执行</a:t>
            </a:r>
            <a:endParaRPr kumimoji="0" lang="zh-CN" alt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圆角矩形 31"/>
          <p:cNvSpPr/>
          <p:nvPr/>
        </p:nvSpPr>
        <p:spPr bwMode="auto">
          <a:xfrm>
            <a:off x="5765068" y="5445224"/>
            <a:ext cx="2671936" cy="293933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000" dirty="0" smtClean="0">
                <a:solidFill>
                  <a:schemeClr val="tx1"/>
                </a:solidFill>
                <a:latin typeface="Arial" charset="0"/>
              </a:rPr>
              <a:t>指定被管理的</a:t>
            </a:r>
            <a:r>
              <a:rPr kumimoji="0" lang="zh-CN" altLang="en-US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方法</a:t>
            </a:r>
            <a:endParaRPr kumimoji="0" lang="zh-CN" alt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" name="直接箭头连接符 9"/>
          <p:cNvCxnSpPr>
            <a:endCxn id="32" idx="0"/>
          </p:cNvCxnSpPr>
          <p:nvPr/>
        </p:nvCxnSpPr>
        <p:spPr bwMode="auto">
          <a:xfrm flipH="1">
            <a:off x="7101036" y="4725144"/>
            <a:ext cx="248394" cy="72008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001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charset="-122"/>
              </a:rPr>
              <a:t>6</a:t>
            </a:r>
            <a:r>
              <a:rPr lang="en-US" altLang="zh-CN" dirty="0" smtClean="0">
                <a:ea typeface="宋体" charset="-122"/>
              </a:rPr>
              <a:t>. </a:t>
            </a:r>
            <a:r>
              <a:rPr lang="zh-CN" altLang="en-US" dirty="0" smtClean="0">
                <a:ea typeface="宋体" charset="-122"/>
              </a:rPr>
              <a:t>本地测试</a:t>
            </a:r>
            <a:r>
              <a:rPr lang="en-US" altLang="zh-CN" dirty="0" smtClean="0">
                <a:ea typeface="宋体" charset="-122"/>
              </a:rPr>
              <a:t>: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3" name="AutoShape 2" descr="dubbo-extension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gray">
          <a:xfrm>
            <a:off x="762000" y="1190600"/>
            <a:ext cx="7842448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1400" b="0" dirty="0" smtClean="0"/>
              <a:t>2. </a:t>
            </a:r>
            <a:r>
              <a:rPr lang="zh-CN" altLang="en-US" sz="1400" b="0" dirty="0" smtClean="0"/>
              <a:t>编写测试所需配置文件：</a:t>
            </a:r>
            <a:endParaRPr lang="en-US" altLang="zh-CN" sz="1400" b="0" dirty="0"/>
          </a:p>
          <a:p>
            <a:endParaRPr lang="en-US" altLang="zh-CN" sz="1400" b="0" dirty="0" smtClean="0"/>
          </a:p>
          <a:p>
            <a:endParaRPr lang="en-US" altLang="zh-CN" sz="1400" b="0" dirty="0"/>
          </a:p>
          <a:p>
            <a:endParaRPr lang="en-US" altLang="zh-CN" sz="1400" b="0" dirty="0" smtClean="0"/>
          </a:p>
          <a:p>
            <a:endParaRPr lang="en-US" altLang="zh-CN" sz="1400" b="0" dirty="0"/>
          </a:p>
          <a:p>
            <a:endParaRPr lang="en-US" altLang="zh-CN" sz="1400" b="0" dirty="0" smtClean="0"/>
          </a:p>
          <a:p>
            <a:endParaRPr lang="en-US" altLang="zh-CN" sz="1400" b="0" dirty="0"/>
          </a:p>
          <a:p>
            <a:endParaRPr lang="en-US" altLang="zh-CN" sz="1400" b="0" dirty="0" smtClean="0"/>
          </a:p>
          <a:p>
            <a:endParaRPr lang="en-US" altLang="zh-CN" sz="1400" b="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482106" y="1678478"/>
            <a:ext cx="6096818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bean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class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"org.springframework.beans.factory.config.PropertyPlaceholderConfigurer"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property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name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"locations"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list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value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&gt;classpath:jdbc.properties&lt;/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value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&lt;/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list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&lt;/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property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&lt;/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bean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import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resource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"classpath:META-INF/spring/spring-config-datasource.xml"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import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resource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"classpath:META-INF/spring/spring-config-datasource-tx.xml"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75" y="1670465"/>
            <a:ext cx="2288431" cy="3203803"/>
          </a:xfrm>
          <a:prstGeom prst="rect">
            <a:avLst/>
          </a:prstGeom>
        </p:spPr>
      </p:pic>
      <p:cxnSp>
        <p:nvCxnSpPr>
          <p:cNvPr id="17" name="直接箭头连接符 16"/>
          <p:cNvCxnSpPr/>
          <p:nvPr/>
        </p:nvCxnSpPr>
        <p:spPr bwMode="auto">
          <a:xfrm flipH="1" flipV="1">
            <a:off x="1475656" y="3068960"/>
            <a:ext cx="2448272" cy="132184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 bwMode="auto">
          <a:xfrm flipH="1">
            <a:off x="1187624" y="2420888"/>
            <a:ext cx="3816424" cy="1296144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 bwMode="auto">
          <a:xfrm flipH="1">
            <a:off x="1763688" y="3371249"/>
            <a:ext cx="5400600" cy="201767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72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charset="-122"/>
              </a:rPr>
              <a:t>6</a:t>
            </a:r>
            <a:r>
              <a:rPr lang="en-US" altLang="zh-CN" dirty="0" smtClean="0">
                <a:ea typeface="宋体" charset="-122"/>
              </a:rPr>
              <a:t>. </a:t>
            </a:r>
            <a:r>
              <a:rPr lang="zh-CN" altLang="en-US" dirty="0" smtClean="0">
                <a:ea typeface="宋体" charset="-122"/>
              </a:rPr>
              <a:t>本地测试</a:t>
            </a:r>
            <a:r>
              <a:rPr lang="en-US" altLang="zh-CN" dirty="0" smtClean="0">
                <a:ea typeface="宋体" charset="-122"/>
              </a:rPr>
              <a:t>: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3" name="AutoShape 2" descr="dubbo-extension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gray">
          <a:xfrm>
            <a:off x="762000" y="1190600"/>
            <a:ext cx="7842448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1400" b="0" dirty="0"/>
              <a:t>3</a:t>
            </a:r>
            <a:r>
              <a:rPr lang="en-US" altLang="zh-CN" sz="1400" b="0" dirty="0" smtClean="0"/>
              <a:t>. </a:t>
            </a:r>
            <a:r>
              <a:rPr lang="zh-CN" altLang="en-US" sz="1400" b="0" dirty="0" smtClean="0"/>
              <a:t>编写单元测试</a:t>
            </a:r>
            <a:endParaRPr lang="en-US" altLang="zh-CN" sz="1400" b="0" dirty="0" smtClean="0"/>
          </a:p>
          <a:p>
            <a:endParaRPr lang="en-US" altLang="zh-CN" sz="1400" b="0" dirty="0"/>
          </a:p>
          <a:p>
            <a:endParaRPr lang="en-US" altLang="zh-CN" sz="1400" b="0" dirty="0" smtClean="0"/>
          </a:p>
          <a:p>
            <a:endParaRPr lang="en-US" altLang="zh-CN" sz="1400" b="0" dirty="0"/>
          </a:p>
          <a:p>
            <a:endParaRPr lang="en-US" altLang="zh-CN" sz="1400" b="0" dirty="0" smtClean="0"/>
          </a:p>
          <a:p>
            <a:endParaRPr lang="en-US" altLang="zh-CN" sz="1400" b="0" dirty="0"/>
          </a:p>
          <a:p>
            <a:endParaRPr lang="en-US" altLang="zh-CN" sz="1400" b="0" dirty="0" smtClean="0"/>
          </a:p>
          <a:p>
            <a:endParaRPr lang="en-US" altLang="zh-CN" sz="1400" b="0" dirty="0"/>
          </a:p>
          <a:p>
            <a:endParaRPr lang="en-US" altLang="zh-CN" sz="1400" b="0" dirty="0" smtClean="0"/>
          </a:p>
          <a:p>
            <a:endParaRPr lang="en-US" altLang="zh-CN" sz="1400" b="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843808" y="908720"/>
            <a:ext cx="5436096" cy="3662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@ContextConfiguration(locations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{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"/spring-dao-test.xml"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})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@TestExecutionListeners(value={TransactionalTestExecutionListener.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class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})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public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class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AdInfoMapperTest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extends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AbstractJUnit4SpringContextTests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{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@Autowired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private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AdInfoMapper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adInfoMapper;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@Test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@Transactional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</a:t>
            </a:r>
            <a:r>
              <a:rPr kumimoji="0" lang="zh-CN" altLang="zh-CN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public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void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testUpdateByPrimaryKeySelective()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{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AA77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String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adName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"iPhone6"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AA77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String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adNames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"iPhone6s"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AdInfo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record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adInfoMapper.selectByPrimaryKey(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FF1493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1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Assert.assertEquals(adNames,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record.getAdName());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record.setAdName(adName);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adInfoMapper.updateByPrimaryKey(record);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record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adInfoMapper.selectByPrimaryKey(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FF1493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1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Assert.assertEquals(adName,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record.getAdName());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Arial"/>
                <a:ea typeface="宋体" pitchFamily="2" charset="-122"/>
                <a:cs typeface="Consolas" pitchFamily="49" charset="0"/>
              </a:rPr>
              <a:t>    </a:t>
            </a: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}</a:t>
            </a:r>
            <a:endParaRPr kumimoji="0" lang="zh-CN" altLang="zh-CN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}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10" y="2108208"/>
            <a:ext cx="2511190" cy="2976976"/>
          </a:xfrm>
          <a:prstGeom prst="rect">
            <a:avLst/>
          </a:prstGeom>
        </p:spPr>
      </p:pic>
      <p:sp>
        <p:nvSpPr>
          <p:cNvPr id="18" name="圆角矩形 17"/>
          <p:cNvSpPr/>
          <p:nvPr/>
        </p:nvSpPr>
        <p:spPr bwMode="auto">
          <a:xfrm>
            <a:off x="7020272" y="980728"/>
            <a:ext cx="936104" cy="288032"/>
          </a:xfrm>
          <a:prstGeom prst="roundRect">
            <a:avLst/>
          </a:prstGeom>
          <a:noFill/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zh-CN" altLang="en-US" sz="9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latin typeface="Arial" charset="0"/>
              </a:rPr>
              <a:t>读取配置</a:t>
            </a:r>
            <a:endParaRPr kumimoji="0" lang="zh-CN" altLang="en-US" sz="9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9" name="圆角矩形 18"/>
          <p:cNvSpPr/>
          <p:nvPr/>
        </p:nvSpPr>
        <p:spPr bwMode="auto">
          <a:xfrm>
            <a:off x="3995936" y="2129780"/>
            <a:ext cx="936104" cy="288032"/>
          </a:xfrm>
          <a:prstGeom prst="roundRect">
            <a:avLst/>
          </a:prstGeom>
          <a:noFill/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zh-CN" altLang="en-US" sz="9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latin typeface="Arial" charset="0"/>
              </a:rPr>
              <a:t>开启事务回滚</a:t>
            </a:r>
            <a:endParaRPr kumimoji="0" lang="zh-CN" altLang="en-US" sz="9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9" name="图片 8" descr="ad_info @hkss_channel (sf-nirvana-mySQL) - 表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341"/>
          <a:stretch/>
        </p:blipFill>
        <p:spPr>
          <a:xfrm>
            <a:off x="2146517" y="4410819"/>
            <a:ext cx="6424395" cy="2062435"/>
          </a:xfrm>
          <a:prstGeom prst="rect">
            <a:avLst/>
          </a:prstGeom>
        </p:spPr>
      </p:pic>
      <p:sp>
        <p:nvSpPr>
          <p:cNvPr id="21" name="圆角矩形 20"/>
          <p:cNvSpPr/>
          <p:nvPr/>
        </p:nvSpPr>
        <p:spPr bwMode="auto">
          <a:xfrm>
            <a:off x="6552220" y="2921868"/>
            <a:ext cx="2018692" cy="435124"/>
          </a:xfrm>
          <a:prstGeom prst="roundRect">
            <a:avLst/>
          </a:prstGeom>
          <a:noFill/>
          <a:ln>
            <a:noFill/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zh-CN" altLang="en-US" sz="9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latin typeface="Arial" charset="0"/>
              </a:rPr>
              <a:t>将</a:t>
            </a:r>
            <a:r>
              <a:rPr kumimoji="0" lang="en-US" altLang="zh-CN" sz="9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latin typeface="Arial" charset="0"/>
              </a:rPr>
              <a:t>id</a:t>
            </a:r>
            <a:r>
              <a:rPr kumimoji="0" lang="zh-CN" altLang="en-US" sz="9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latin typeface="Arial" charset="0"/>
              </a:rPr>
              <a:t>为</a:t>
            </a:r>
            <a:r>
              <a:rPr kumimoji="0" lang="en-US" altLang="zh-CN" sz="9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latin typeface="Arial" charset="0"/>
              </a:rPr>
              <a:t>1</a:t>
            </a:r>
            <a:r>
              <a:rPr lang="zh-CN" altLang="en-US" sz="900" dirty="0" smtClean="0">
                <a:solidFill>
                  <a:schemeClr val="tx1"/>
                </a:solidFill>
                <a:latin typeface="Arial" charset="0"/>
              </a:rPr>
              <a:t>记录的</a:t>
            </a:r>
            <a:r>
              <a:rPr lang="en-US" altLang="zh-CN" sz="900" dirty="0" err="1" smtClean="0">
                <a:solidFill>
                  <a:schemeClr val="tx1"/>
                </a:solidFill>
                <a:latin typeface="Arial" charset="0"/>
              </a:rPr>
              <a:t>ad_name</a:t>
            </a:r>
            <a:r>
              <a:rPr lang="zh-CN" altLang="en-US" sz="900" dirty="0" smtClean="0">
                <a:solidFill>
                  <a:schemeClr val="tx1"/>
                </a:solidFill>
                <a:latin typeface="Arial" charset="0"/>
              </a:rPr>
              <a:t>字段内容改为</a:t>
            </a:r>
            <a:r>
              <a:rPr lang="en-US" altLang="zh-CN" sz="900" dirty="0" smtClean="0">
                <a:solidFill>
                  <a:schemeClr val="tx1"/>
                </a:solidFill>
                <a:latin typeface="Arial" charset="0"/>
              </a:rPr>
              <a:t>iPhone6</a:t>
            </a:r>
            <a:r>
              <a:rPr lang="zh-CN" altLang="en-US" sz="900" dirty="0" smtClean="0">
                <a:solidFill>
                  <a:schemeClr val="tx1"/>
                </a:solidFill>
                <a:latin typeface="Arial" charset="0"/>
              </a:rPr>
              <a:t>，看是否成功</a:t>
            </a:r>
            <a:endParaRPr kumimoji="0" lang="zh-CN" altLang="en-US" sz="9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64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1" name="WordArt 5"/>
          <p:cNvSpPr>
            <a:spLocks noChangeArrowheads="1" noChangeShapeType="1" noTextEdit="1"/>
          </p:cNvSpPr>
          <p:nvPr/>
        </p:nvSpPr>
        <p:spPr bwMode="gray">
          <a:xfrm>
            <a:off x="2133600" y="3124200"/>
            <a:ext cx="4876800" cy="10668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22620"/>
              </a:avLst>
            </a:prstTxWarp>
          </a:bodyPr>
          <a:lstStyle/>
          <a:p>
            <a:pPr algn="ctr"/>
            <a:r>
              <a:rPr lang="en-US" altLang="zh-CN" sz="3600" kern="1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hlink"/>
                    </a:gs>
                    <a:gs pos="100000">
                      <a:schemeClr val="accent1"/>
                    </a:gs>
                  </a:gsLst>
                  <a:lin ang="0" scaled="1"/>
                </a:gradFill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cs typeface="Arial"/>
              </a:rPr>
              <a:t>Thank You !</a:t>
            </a:r>
            <a:endParaRPr lang="zh-CN" altLang="en-US" sz="3600" kern="10">
              <a:ln w="19050">
                <a:solidFill>
                  <a:srgbClr val="FFFFFF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hlink"/>
                  </a:gs>
                  <a:gs pos="100000">
                    <a:schemeClr val="accent1"/>
                  </a:gs>
                </a:gsLst>
                <a:lin ang="0" scaled="1"/>
              </a:gradFill>
              <a:effectLst>
                <a:outerShdw dist="53882" dir="2700000" algn="ctr" rotWithShape="0">
                  <a:schemeClr val="tx1">
                    <a:alpha val="50000"/>
                  </a:schemeClr>
                </a:outerShdw>
              </a:effectLst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60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60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6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charset="-122"/>
              </a:rPr>
              <a:t>2. </a:t>
            </a:r>
            <a:r>
              <a:rPr lang="en-US" altLang="zh-CN" dirty="0" err="1" smtClean="0">
                <a:ea typeface="宋体" charset="-122"/>
              </a:rPr>
              <a:t>DemoService</a:t>
            </a:r>
            <a:r>
              <a:rPr lang="zh-CN" altLang="en-US" dirty="0" smtClean="0">
                <a:ea typeface="宋体" charset="-122"/>
              </a:rPr>
              <a:t>示例介绍</a:t>
            </a:r>
            <a:r>
              <a:rPr lang="en-US" altLang="zh-CN" dirty="0" smtClean="0">
                <a:ea typeface="宋体" charset="-122"/>
              </a:rPr>
              <a:t>:</a:t>
            </a:r>
            <a:endParaRPr lang="en-US" altLang="zh-CN" dirty="0">
              <a:ea typeface="宋体" charset="-122"/>
            </a:endParaRP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766664"/>
            <a:ext cx="7470775" cy="4038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1600" dirty="0" smtClean="0"/>
              <a:t>client</a:t>
            </a:r>
            <a:r>
              <a:rPr lang="zh-CN" altLang="en-US" sz="1600" dirty="0" smtClean="0"/>
              <a:t>模块：</a:t>
            </a:r>
            <a:r>
              <a:rPr lang="zh-CN" altLang="en-US" sz="1600" b="0" dirty="0" smtClean="0"/>
              <a:t>用于保存向</a:t>
            </a:r>
            <a:r>
              <a:rPr lang="en-US" altLang="zh-CN" sz="1600" b="0" dirty="0" smtClean="0"/>
              <a:t>consumer</a:t>
            </a:r>
            <a:r>
              <a:rPr lang="zh-CN" altLang="en-US" sz="1600" b="0" dirty="0" smtClean="0"/>
              <a:t>暴露的服务接口。在本例中，暴露的服务接口</a:t>
            </a:r>
            <a:r>
              <a:rPr lang="en-US" altLang="zh-CN" sz="1600" b="0" dirty="0" err="1" smtClean="0"/>
              <a:t>DemoService</a:t>
            </a:r>
            <a:r>
              <a:rPr lang="zh-CN" altLang="en-US" sz="1600" b="0" dirty="0" smtClean="0"/>
              <a:t>被保存在</a:t>
            </a:r>
            <a:r>
              <a:rPr lang="en-US" altLang="zh-CN" sz="1600" b="0" dirty="0" err="1" smtClean="0"/>
              <a:t>com.sf.framework.test.dubbo.demo</a:t>
            </a:r>
            <a:r>
              <a:rPr lang="zh-CN" altLang="en-US" sz="1600" b="0" dirty="0" smtClean="0"/>
              <a:t>包中</a:t>
            </a:r>
            <a:endParaRPr lang="en-US" altLang="zh-CN" sz="1600" b="0" dirty="0" smtClean="0"/>
          </a:p>
          <a:p>
            <a:pPr>
              <a:lnSpc>
                <a:spcPct val="80000"/>
              </a:lnSpc>
            </a:pPr>
            <a:endParaRPr lang="en-US" altLang="zh-CN" sz="1600" b="0" dirty="0"/>
          </a:p>
          <a:p>
            <a:pPr>
              <a:lnSpc>
                <a:spcPct val="80000"/>
              </a:lnSpc>
            </a:pPr>
            <a:endParaRPr lang="en-US" altLang="zh-CN" sz="1600" b="0" dirty="0" smtClean="0"/>
          </a:p>
          <a:p>
            <a:pPr>
              <a:lnSpc>
                <a:spcPct val="80000"/>
              </a:lnSpc>
            </a:pPr>
            <a:endParaRPr lang="en-US" altLang="zh-CN" sz="1600" b="0" dirty="0"/>
          </a:p>
          <a:p>
            <a:pPr>
              <a:lnSpc>
                <a:spcPct val="80000"/>
              </a:lnSpc>
            </a:pPr>
            <a:endParaRPr lang="en-US" altLang="zh-CN" sz="1600" b="0" dirty="0" smtClean="0"/>
          </a:p>
          <a:p>
            <a:pPr>
              <a:lnSpc>
                <a:spcPct val="80000"/>
              </a:lnSpc>
            </a:pPr>
            <a:endParaRPr lang="en-US" altLang="zh-CN" sz="1600" b="0" dirty="0"/>
          </a:p>
          <a:p>
            <a:pPr>
              <a:lnSpc>
                <a:spcPct val="80000"/>
              </a:lnSpc>
            </a:pPr>
            <a:endParaRPr lang="en-US" altLang="zh-CN" sz="1600" b="0" dirty="0" smtClean="0"/>
          </a:p>
          <a:p>
            <a:pPr>
              <a:lnSpc>
                <a:spcPct val="80000"/>
              </a:lnSpc>
            </a:pPr>
            <a:endParaRPr lang="en-US" altLang="zh-CN" sz="1600" b="0" dirty="0"/>
          </a:p>
          <a:p>
            <a:pPr>
              <a:lnSpc>
                <a:spcPct val="80000"/>
              </a:lnSpc>
            </a:pPr>
            <a:endParaRPr lang="en-US" altLang="zh-CN" sz="1600" b="0" dirty="0" smtClean="0"/>
          </a:p>
          <a:p>
            <a:pPr>
              <a:lnSpc>
                <a:spcPct val="80000"/>
              </a:lnSpc>
            </a:pPr>
            <a:endParaRPr lang="en-US" altLang="zh-CN" sz="1600" b="0" dirty="0"/>
          </a:p>
          <a:p>
            <a:pPr>
              <a:lnSpc>
                <a:spcPct val="80000"/>
              </a:lnSpc>
            </a:pPr>
            <a:endParaRPr lang="en-US" altLang="zh-CN" sz="1600" b="0" dirty="0" smtClean="0"/>
          </a:p>
          <a:p>
            <a:pPr>
              <a:lnSpc>
                <a:spcPct val="80000"/>
              </a:lnSpc>
            </a:pPr>
            <a:endParaRPr lang="en-US" altLang="zh-CN" sz="1600" b="0" dirty="0"/>
          </a:p>
          <a:p>
            <a:pPr>
              <a:lnSpc>
                <a:spcPct val="80000"/>
              </a:lnSpc>
            </a:pPr>
            <a:endParaRPr lang="en-US" altLang="zh-CN" sz="1600" b="0" dirty="0" smtClean="0"/>
          </a:p>
        </p:txBody>
      </p:sp>
      <p:pic>
        <p:nvPicPr>
          <p:cNvPr id="3" name="图片 2" descr="MyEclipse UML - test-client/src/main/java/com/sf/framework/test/dubbo/demo/DemoService.java - MyEclipse Enterprise Workbench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" t="13472" r="75636" b="52437"/>
          <a:stretch/>
        </p:blipFill>
        <p:spPr>
          <a:xfrm>
            <a:off x="3600803" y="2361178"/>
            <a:ext cx="1991789" cy="233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35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charset="-122"/>
              </a:rPr>
              <a:t>2. </a:t>
            </a:r>
            <a:r>
              <a:rPr lang="en-US" altLang="zh-CN" dirty="0" err="1">
                <a:ea typeface="宋体" charset="-122"/>
              </a:rPr>
              <a:t>DemoService</a:t>
            </a:r>
            <a:r>
              <a:rPr lang="zh-CN" altLang="en-US" dirty="0">
                <a:ea typeface="宋体" charset="-122"/>
              </a:rPr>
              <a:t>示例介绍</a:t>
            </a:r>
            <a:r>
              <a:rPr lang="en-US" altLang="zh-CN" dirty="0">
                <a:ea typeface="宋体" charset="-122"/>
              </a:rPr>
              <a:t>: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371600"/>
            <a:ext cx="7470775" cy="4038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1800" dirty="0" smtClean="0"/>
              <a:t>test-service</a:t>
            </a:r>
            <a:r>
              <a:rPr lang="zh-CN" altLang="en-US" sz="1800" dirty="0" smtClean="0"/>
              <a:t>模块，</a:t>
            </a:r>
            <a:r>
              <a:rPr lang="zh-CN" altLang="en-US" sz="1800" b="0" dirty="0" smtClean="0"/>
              <a:t>可以理解为</a:t>
            </a:r>
            <a:r>
              <a:rPr lang="en-US" altLang="zh-CN" sz="1800" b="0" dirty="0" smtClean="0"/>
              <a:t>Provider</a:t>
            </a:r>
            <a:r>
              <a:rPr lang="zh-CN" altLang="en-US" sz="1800" b="0" dirty="0" smtClean="0"/>
              <a:t>模块</a:t>
            </a:r>
            <a:endParaRPr lang="en-US" altLang="zh-CN" sz="1800" b="0" dirty="0" smtClean="0"/>
          </a:p>
          <a:p>
            <a:pPr lvl="1">
              <a:lnSpc>
                <a:spcPct val="80000"/>
              </a:lnSpc>
            </a:pPr>
            <a:r>
              <a:rPr lang="en-US" altLang="zh-CN" sz="1800" b="0" dirty="0" err="1" smtClean="0"/>
              <a:t>src</a:t>
            </a:r>
            <a:r>
              <a:rPr lang="en-US" altLang="zh-CN" sz="1800" b="0" dirty="0" smtClean="0"/>
              <a:t>/main/java: </a:t>
            </a:r>
          </a:p>
          <a:p>
            <a:pPr lvl="2">
              <a:lnSpc>
                <a:spcPct val="80000"/>
              </a:lnSpc>
            </a:pPr>
            <a:r>
              <a:rPr lang="zh-CN" altLang="en-US" sz="1400" dirty="0"/>
              <a:t>服务</a:t>
            </a:r>
            <a:r>
              <a:rPr lang="zh-CN" altLang="en-US" sz="1400" dirty="0" smtClean="0"/>
              <a:t>接口实现类包：</a:t>
            </a:r>
            <a:r>
              <a:rPr lang="en-US" altLang="zh-CN" sz="1400" dirty="0" err="1" smtClean="0"/>
              <a:t>com.sf.framework.test.dubbo.service.demo</a:t>
            </a:r>
            <a:r>
              <a:rPr lang="zh-CN" altLang="en-US" sz="1400" dirty="0" smtClean="0"/>
              <a:t>，在本例中，</a:t>
            </a:r>
            <a:r>
              <a:rPr lang="en-US" altLang="zh-CN" sz="1400" dirty="0" err="1" smtClean="0"/>
              <a:t>DemoService</a:t>
            </a:r>
            <a:r>
              <a:rPr lang="zh-CN" altLang="en-US" sz="1400" dirty="0" smtClean="0"/>
              <a:t>接口的一个实现类</a:t>
            </a:r>
            <a:r>
              <a:rPr lang="en-US" altLang="zh-CN" sz="1400" dirty="0" smtClean="0"/>
              <a:t>DemoServiceImpl.java</a:t>
            </a:r>
            <a:r>
              <a:rPr lang="zh-CN" altLang="en-US" sz="1400" dirty="0" smtClean="0"/>
              <a:t>就保存在这个包中</a:t>
            </a:r>
            <a:endParaRPr lang="en-US" altLang="zh-CN" sz="1400" dirty="0" smtClean="0"/>
          </a:p>
          <a:p>
            <a:pPr lvl="1">
              <a:lnSpc>
                <a:spcPct val="80000"/>
              </a:lnSpc>
            </a:pPr>
            <a:r>
              <a:rPr lang="en-US" altLang="zh-CN" sz="1800" dirty="0" err="1" smtClean="0"/>
              <a:t>src</a:t>
            </a:r>
            <a:r>
              <a:rPr lang="en-US" altLang="zh-CN" sz="1800" dirty="0" smtClean="0"/>
              <a:t>/main/resources:</a:t>
            </a:r>
          </a:p>
          <a:p>
            <a:pPr lvl="2">
              <a:lnSpc>
                <a:spcPct val="80000"/>
              </a:lnSpc>
            </a:pPr>
            <a:r>
              <a:rPr lang="en-US" altLang="zh-CN" sz="1400" b="0" dirty="0" smtClean="0"/>
              <a:t>spring</a:t>
            </a:r>
            <a:r>
              <a:rPr lang="zh-CN" altLang="en-US" sz="1400" b="0" dirty="0" smtClean="0"/>
              <a:t>配置：</a:t>
            </a:r>
            <a:endParaRPr lang="en-US" altLang="zh-CN" sz="1400" b="0" dirty="0" smtClean="0"/>
          </a:p>
          <a:p>
            <a:pPr lvl="3">
              <a:lnSpc>
                <a:spcPct val="80000"/>
              </a:lnSpc>
            </a:pPr>
            <a:r>
              <a:rPr lang="en-US" altLang="zh-CN" sz="1200" dirty="0" smtClean="0"/>
              <a:t>spring-config-service.xml spring</a:t>
            </a:r>
            <a:r>
              <a:rPr lang="zh-CN" altLang="en-US" sz="1200" dirty="0" smtClean="0"/>
              <a:t>的一些环境配置，如打开注解生成，导入</a:t>
            </a:r>
            <a:r>
              <a:rPr lang="en-US" altLang="zh-CN" sz="1200" dirty="0" smtClean="0"/>
              <a:t>properties</a:t>
            </a:r>
            <a:r>
              <a:rPr lang="zh-CN" altLang="en-US" sz="1200" dirty="0" smtClean="0"/>
              <a:t>文件等</a:t>
            </a:r>
            <a:endParaRPr lang="en-US" altLang="zh-CN" sz="1200" dirty="0" smtClean="0"/>
          </a:p>
          <a:p>
            <a:pPr lvl="3">
              <a:lnSpc>
                <a:spcPct val="80000"/>
              </a:lnSpc>
            </a:pPr>
            <a:r>
              <a:rPr lang="en-US" altLang="zh-CN" sz="1200" dirty="0" smtClean="0"/>
              <a:t>spring-dubbo-service.xml </a:t>
            </a:r>
            <a:r>
              <a:rPr lang="zh-CN" altLang="en-US" sz="1200" dirty="0" smtClean="0"/>
              <a:t>配置</a:t>
            </a:r>
            <a:r>
              <a:rPr lang="en-US" altLang="zh-CN" sz="1200" dirty="0" err="1" smtClean="0"/>
              <a:t>dubbo</a:t>
            </a:r>
            <a:r>
              <a:rPr lang="en-US" altLang="zh-CN" sz="1200" dirty="0" smtClean="0"/>
              <a:t> service</a:t>
            </a:r>
            <a:r>
              <a:rPr lang="zh-CN" altLang="en-US" sz="1200" dirty="0" smtClean="0"/>
              <a:t>，如</a:t>
            </a:r>
            <a:r>
              <a:rPr lang="en-US" altLang="zh-CN" sz="1200" dirty="0" err="1" smtClean="0"/>
              <a:t>dubbo</a:t>
            </a:r>
            <a:r>
              <a:rPr lang="zh-CN" altLang="en-US" sz="1200" dirty="0"/>
              <a:t>服务</a:t>
            </a:r>
            <a:r>
              <a:rPr lang="zh-CN" altLang="en-US" sz="1200" dirty="0" smtClean="0"/>
              <a:t>接口的具体实现类等</a:t>
            </a:r>
            <a:endParaRPr lang="en-US" altLang="zh-CN" sz="1200" dirty="0" smtClean="0"/>
          </a:p>
          <a:p>
            <a:pPr lvl="2">
              <a:lnSpc>
                <a:spcPct val="80000"/>
              </a:lnSpc>
            </a:pPr>
            <a:r>
              <a:rPr lang="en-US" altLang="zh-CN" sz="1400" dirty="0" err="1" smtClean="0"/>
              <a:t>dubbo.properties</a:t>
            </a:r>
            <a:r>
              <a:rPr lang="zh-CN" altLang="en-US" sz="1400" dirty="0" smtClean="0"/>
              <a:t>：</a:t>
            </a:r>
            <a:r>
              <a:rPr lang="en-US" altLang="zh-CN" sz="1400" dirty="0" err="1" smtClean="0"/>
              <a:t>dubbo</a:t>
            </a:r>
            <a:r>
              <a:rPr lang="zh-CN" altLang="en-US" sz="1400" dirty="0" smtClean="0"/>
              <a:t>环境配置</a:t>
            </a:r>
            <a:endParaRPr lang="en-US" altLang="zh-CN" sz="1400" b="0" dirty="0" smtClean="0"/>
          </a:p>
        </p:txBody>
      </p:sp>
      <p:pic>
        <p:nvPicPr>
          <p:cNvPr id="5" name="图片 4" descr="MyEclipse Java Enterprise - D:/user/862911/我的文档/sf-dubbo/test/test-service/src/main/resources/dubbo.properties - MyEclipse Enterprise Workbench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91" t="13471" r="40348" b="65223"/>
          <a:stretch/>
        </p:blipFill>
        <p:spPr>
          <a:xfrm>
            <a:off x="328283" y="3717032"/>
            <a:ext cx="4327911" cy="2448272"/>
          </a:xfrm>
          <a:prstGeom prst="rect">
            <a:avLst/>
          </a:prstGeom>
        </p:spPr>
      </p:pic>
      <p:cxnSp>
        <p:nvCxnSpPr>
          <p:cNvPr id="7" name="直接箭头连接符 6"/>
          <p:cNvCxnSpPr>
            <a:endCxn id="23" idx="1"/>
          </p:cNvCxnSpPr>
          <p:nvPr/>
        </p:nvCxnSpPr>
        <p:spPr bwMode="auto">
          <a:xfrm>
            <a:off x="2753183" y="3805367"/>
            <a:ext cx="1512168" cy="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圆角矩形 22"/>
          <p:cNvSpPr/>
          <p:nvPr/>
        </p:nvSpPr>
        <p:spPr bwMode="auto">
          <a:xfrm>
            <a:off x="4265351" y="3471563"/>
            <a:ext cx="4680520" cy="66760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200" dirty="0" err="1"/>
              <a:t>dubbo</a:t>
            </a:r>
            <a:r>
              <a:rPr lang="en-US" altLang="zh-CN" sz="1200" b="0" dirty="0"/>
              <a:t>-</a:t>
            </a:r>
            <a:r>
              <a:rPr lang="en-US" altLang="zh-CN" sz="1200" dirty="0"/>
              <a:t>container</a:t>
            </a:r>
            <a:r>
              <a:rPr lang="en-US" altLang="zh-CN" sz="1200" b="0" dirty="0"/>
              <a:t> </a:t>
            </a:r>
            <a:r>
              <a:rPr lang="zh-CN" altLang="en-US" sz="1200" b="0" dirty="0"/>
              <a:t>容器模块</a:t>
            </a:r>
            <a:r>
              <a:rPr lang="zh-CN" altLang="en-US" sz="1200" b="0" dirty="0" smtClean="0"/>
              <a:t>，是一个</a:t>
            </a:r>
            <a:r>
              <a:rPr lang="en-US" altLang="zh-CN" sz="1200" b="0" dirty="0" smtClean="0"/>
              <a:t>Standalone</a:t>
            </a:r>
            <a:r>
              <a:rPr lang="zh-CN" altLang="en-US" sz="1200" b="0" dirty="0" smtClean="0"/>
              <a:t>的容器，以简单的</a:t>
            </a:r>
            <a:r>
              <a:rPr lang="en-US" altLang="zh-CN" sz="1200" b="0" dirty="0" smtClean="0"/>
              <a:t>Main</a:t>
            </a:r>
            <a:r>
              <a:rPr lang="zh-CN" altLang="en-US" sz="1200" b="0" dirty="0" smtClean="0"/>
              <a:t>加载</a:t>
            </a:r>
            <a:r>
              <a:rPr lang="en-US" altLang="zh-CN" sz="1200" b="0" dirty="0" smtClean="0"/>
              <a:t>Spring</a:t>
            </a:r>
            <a:r>
              <a:rPr lang="zh-CN" altLang="en-US" sz="1200" b="0" dirty="0" smtClean="0"/>
              <a:t>和</a:t>
            </a:r>
            <a:r>
              <a:rPr lang="en-US" altLang="zh-CN" sz="1200" b="0" dirty="0" smtClean="0"/>
              <a:t>log4j</a:t>
            </a:r>
            <a:r>
              <a:rPr lang="zh-CN" altLang="en-US" sz="1200" b="0" dirty="0" smtClean="0"/>
              <a:t>启动，因为服务通常不需要</a:t>
            </a:r>
            <a:r>
              <a:rPr lang="en-US" altLang="zh-CN" sz="1200" b="0" dirty="0" smtClean="0"/>
              <a:t>Tomcat/</a:t>
            </a:r>
            <a:r>
              <a:rPr lang="en-US" altLang="zh-CN" sz="1200" b="0" dirty="0" err="1" smtClean="0"/>
              <a:t>JBoss</a:t>
            </a:r>
            <a:r>
              <a:rPr lang="zh-CN" altLang="en-US" sz="1200" b="0" dirty="0" smtClean="0"/>
              <a:t>等</a:t>
            </a:r>
            <a:r>
              <a:rPr lang="en-US" altLang="zh-CN" sz="1200" b="0" dirty="0" smtClean="0"/>
              <a:t>Web</a:t>
            </a:r>
            <a:r>
              <a:rPr lang="zh-CN" altLang="en-US" sz="1200" b="0" dirty="0" smtClean="0"/>
              <a:t>容器的特性，没必要用</a:t>
            </a:r>
            <a:r>
              <a:rPr lang="en-US" altLang="zh-CN" sz="1200" b="0" dirty="0" smtClean="0"/>
              <a:t>Web</a:t>
            </a:r>
            <a:r>
              <a:rPr lang="zh-CN" altLang="en-US" sz="1200" b="0" dirty="0" smtClean="0"/>
              <a:t>容器去加载服务。</a:t>
            </a:r>
            <a:endParaRPr lang="zh-CN" altLang="en-US" sz="1200" b="0" dirty="0"/>
          </a:p>
        </p:txBody>
      </p:sp>
      <p:cxnSp>
        <p:nvCxnSpPr>
          <p:cNvPr id="34" name="直接箭头连接符 33"/>
          <p:cNvCxnSpPr>
            <a:stCxn id="33" idx="1"/>
            <a:endCxn id="35" idx="1"/>
          </p:cNvCxnSpPr>
          <p:nvPr/>
        </p:nvCxnSpPr>
        <p:spPr bwMode="auto">
          <a:xfrm>
            <a:off x="3851920" y="4069560"/>
            <a:ext cx="1296144" cy="504056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 bwMode="auto">
          <a:xfrm>
            <a:off x="5148064" y="4206063"/>
            <a:ext cx="3322601" cy="735105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200" b="0" dirty="0" smtClean="0"/>
              <a:t>配置应用名和应用所有者，用于在注册中心发布应用的标识符，一个</a:t>
            </a:r>
            <a:r>
              <a:rPr lang="en-US" altLang="zh-CN" sz="1200" b="0" dirty="0" smtClean="0"/>
              <a:t>application</a:t>
            </a:r>
            <a:r>
              <a:rPr lang="zh-CN" altLang="en-US" sz="1200" b="0" dirty="0" smtClean="0"/>
              <a:t>有很多</a:t>
            </a:r>
            <a:r>
              <a:rPr lang="en-US" altLang="zh-CN" sz="1200" b="0" dirty="0" smtClean="0"/>
              <a:t>service</a:t>
            </a:r>
            <a:r>
              <a:rPr lang="zh-CN" altLang="en-US" sz="1200" b="0" dirty="0" smtClean="0"/>
              <a:t>并且本地或者远程调用其他</a:t>
            </a:r>
            <a:r>
              <a:rPr lang="en-US" altLang="zh-CN" sz="1200" b="0" dirty="0" smtClean="0"/>
              <a:t>service</a:t>
            </a:r>
            <a:endParaRPr lang="zh-CN" altLang="en-US" sz="1200" b="0" dirty="0"/>
          </a:p>
        </p:txBody>
      </p:sp>
      <p:sp>
        <p:nvSpPr>
          <p:cNvPr id="33" name="右大括号 32"/>
          <p:cNvSpPr/>
          <p:nvPr/>
        </p:nvSpPr>
        <p:spPr bwMode="auto">
          <a:xfrm>
            <a:off x="3725292" y="3933056"/>
            <a:ext cx="126628" cy="273007"/>
          </a:xfrm>
          <a:prstGeom prst="rightBrac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0" name="直接箭头连接符 39"/>
          <p:cNvCxnSpPr>
            <a:endCxn id="41" idx="1"/>
          </p:cNvCxnSpPr>
          <p:nvPr/>
        </p:nvCxnSpPr>
        <p:spPr bwMode="auto">
          <a:xfrm>
            <a:off x="4156227" y="4725144"/>
            <a:ext cx="1008112" cy="578201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圆角矩形 40"/>
          <p:cNvSpPr/>
          <p:nvPr/>
        </p:nvSpPr>
        <p:spPr bwMode="auto">
          <a:xfrm>
            <a:off x="5164339" y="5089457"/>
            <a:ext cx="3322601" cy="427775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200" b="0" dirty="0" smtClean="0"/>
              <a:t>注册中心地址：管理并记录</a:t>
            </a:r>
            <a:r>
              <a:rPr lang="en-US" altLang="zh-CN" sz="1200" b="0" dirty="0" smtClean="0"/>
              <a:t>service</a:t>
            </a:r>
            <a:r>
              <a:rPr lang="zh-CN" altLang="en-US" sz="1200" b="0" dirty="0" smtClean="0"/>
              <a:t>的名称以及地址</a:t>
            </a:r>
            <a:endParaRPr lang="zh-CN" altLang="en-US" sz="1200" b="0" dirty="0"/>
          </a:p>
        </p:txBody>
      </p:sp>
      <p:cxnSp>
        <p:nvCxnSpPr>
          <p:cNvPr id="48" name="直接箭头连接符 47"/>
          <p:cNvCxnSpPr>
            <a:stCxn id="50" idx="1"/>
            <a:endCxn id="49" idx="1"/>
          </p:cNvCxnSpPr>
          <p:nvPr/>
        </p:nvCxnSpPr>
        <p:spPr bwMode="auto">
          <a:xfrm>
            <a:off x="2555552" y="5392048"/>
            <a:ext cx="2388758" cy="343917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圆角矩形 48"/>
          <p:cNvSpPr/>
          <p:nvPr/>
        </p:nvSpPr>
        <p:spPr bwMode="auto">
          <a:xfrm>
            <a:off x="4944310" y="5552188"/>
            <a:ext cx="3322601" cy="367553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200" b="0" dirty="0" smtClean="0"/>
              <a:t>设置通信协议为</a:t>
            </a:r>
            <a:r>
              <a:rPr lang="en-US" altLang="zh-CN" sz="1200" b="0" dirty="0" err="1" smtClean="0"/>
              <a:t>dubbo</a:t>
            </a:r>
            <a:r>
              <a:rPr lang="zh-CN" altLang="en-US" sz="1200" b="0" dirty="0" smtClean="0"/>
              <a:t>，通信端口为</a:t>
            </a:r>
            <a:r>
              <a:rPr lang="en-US" altLang="zh-CN" sz="1200" b="0" dirty="0" smtClean="0"/>
              <a:t>20880</a:t>
            </a:r>
            <a:endParaRPr lang="zh-CN" altLang="en-US" sz="1200" b="0" dirty="0"/>
          </a:p>
        </p:txBody>
      </p:sp>
      <p:sp>
        <p:nvSpPr>
          <p:cNvPr id="50" name="右大括号 49"/>
          <p:cNvSpPr/>
          <p:nvPr/>
        </p:nvSpPr>
        <p:spPr bwMode="auto">
          <a:xfrm>
            <a:off x="2428924" y="5255544"/>
            <a:ext cx="126628" cy="273007"/>
          </a:xfrm>
          <a:prstGeom prst="rightBrac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5" name="直接箭头连接符 54"/>
          <p:cNvCxnSpPr>
            <a:endCxn id="56" idx="1"/>
          </p:cNvCxnSpPr>
          <p:nvPr/>
        </p:nvCxnSpPr>
        <p:spPr bwMode="auto">
          <a:xfrm>
            <a:off x="3347864" y="5661248"/>
            <a:ext cx="1816475" cy="504056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圆角矩形 55"/>
          <p:cNvSpPr/>
          <p:nvPr/>
        </p:nvSpPr>
        <p:spPr bwMode="auto">
          <a:xfrm>
            <a:off x="5164339" y="5981527"/>
            <a:ext cx="3322601" cy="367553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200" b="0" dirty="0" smtClean="0"/>
              <a:t>设置负载均衡模式为轮询</a:t>
            </a:r>
            <a:endParaRPr lang="zh-CN" altLang="en-US" sz="1200" b="0" dirty="0"/>
          </a:p>
        </p:txBody>
      </p:sp>
      <p:cxnSp>
        <p:nvCxnSpPr>
          <p:cNvPr id="59" name="直接箭头连接符 58"/>
          <p:cNvCxnSpPr>
            <a:stCxn id="61" idx="1"/>
            <a:endCxn id="60" idx="0"/>
          </p:cNvCxnSpPr>
          <p:nvPr/>
        </p:nvCxnSpPr>
        <p:spPr bwMode="auto">
          <a:xfrm>
            <a:off x="3767640" y="5919741"/>
            <a:ext cx="809477" cy="282258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圆角矩形 59"/>
          <p:cNvSpPr/>
          <p:nvPr/>
        </p:nvSpPr>
        <p:spPr bwMode="auto">
          <a:xfrm>
            <a:off x="3851920" y="6201999"/>
            <a:ext cx="1450393" cy="367553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200" b="0" dirty="0" smtClean="0"/>
              <a:t>设置日志</a:t>
            </a:r>
            <a:endParaRPr lang="zh-CN" altLang="en-US" sz="1200" b="0" dirty="0"/>
          </a:p>
        </p:txBody>
      </p:sp>
      <p:sp>
        <p:nvSpPr>
          <p:cNvPr id="61" name="右大括号 60"/>
          <p:cNvSpPr/>
          <p:nvPr/>
        </p:nvSpPr>
        <p:spPr bwMode="auto">
          <a:xfrm>
            <a:off x="3641012" y="5783237"/>
            <a:ext cx="126628" cy="273007"/>
          </a:xfrm>
          <a:prstGeom prst="rightBrac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18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charset="-122"/>
              </a:rPr>
              <a:t>2. </a:t>
            </a:r>
            <a:r>
              <a:rPr lang="en-US" altLang="zh-CN" dirty="0" err="1">
                <a:ea typeface="宋体" charset="-122"/>
              </a:rPr>
              <a:t>DemoService</a:t>
            </a:r>
            <a:r>
              <a:rPr lang="zh-CN" altLang="en-US" dirty="0">
                <a:ea typeface="宋体" charset="-122"/>
              </a:rPr>
              <a:t>示例介绍</a:t>
            </a:r>
            <a:r>
              <a:rPr lang="en-US" altLang="zh-CN" dirty="0">
                <a:ea typeface="宋体" charset="-122"/>
              </a:rPr>
              <a:t>: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371600"/>
            <a:ext cx="7470775" cy="4038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1800" dirty="0" smtClean="0"/>
              <a:t>test-service</a:t>
            </a:r>
            <a:r>
              <a:rPr lang="zh-CN" altLang="en-US" sz="1800" dirty="0" smtClean="0"/>
              <a:t>模块，</a:t>
            </a:r>
            <a:r>
              <a:rPr lang="zh-CN" altLang="en-US" sz="1800" b="0" dirty="0" smtClean="0"/>
              <a:t>可以理解为</a:t>
            </a:r>
            <a:r>
              <a:rPr lang="en-US" altLang="zh-CN" sz="1800" b="0" dirty="0" smtClean="0"/>
              <a:t>Provider</a:t>
            </a:r>
            <a:r>
              <a:rPr lang="zh-CN" altLang="en-US" sz="1800" b="0" dirty="0" smtClean="0"/>
              <a:t>模块</a:t>
            </a:r>
            <a:endParaRPr lang="en-US" altLang="zh-CN" sz="1800" b="0" dirty="0" smtClean="0"/>
          </a:p>
          <a:p>
            <a:pPr lvl="1">
              <a:lnSpc>
                <a:spcPct val="80000"/>
              </a:lnSpc>
            </a:pPr>
            <a:r>
              <a:rPr lang="en-US" altLang="zh-CN" sz="1800" b="0" dirty="0" err="1" smtClean="0"/>
              <a:t>src</a:t>
            </a:r>
            <a:r>
              <a:rPr lang="en-US" altLang="zh-CN" sz="1800" b="0" dirty="0" smtClean="0"/>
              <a:t>/main/java: </a:t>
            </a:r>
          </a:p>
          <a:p>
            <a:pPr lvl="2">
              <a:lnSpc>
                <a:spcPct val="80000"/>
              </a:lnSpc>
            </a:pPr>
            <a:r>
              <a:rPr lang="zh-CN" altLang="en-US" sz="1400" dirty="0"/>
              <a:t>服务</a:t>
            </a:r>
            <a:r>
              <a:rPr lang="zh-CN" altLang="en-US" sz="1400" dirty="0" smtClean="0"/>
              <a:t>接口实现类包：</a:t>
            </a:r>
            <a:r>
              <a:rPr lang="en-US" altLang="zh-CN" sz="1400" dirty="0" err="1" smtClean="0"/>
              <a:t>com.sf.framework.test.dubbo.service.demo</a:t>
            </a:r>
            <a:r>
              <a:rPr lang="zh-CN" altLang="en-US" sz="1400" dirty="0" smtClean="0"/>
              <a:t>，在本例中，</a:t>
            </a:r>
            <a:r>
              <a:rPr lang="en-US" altLang="zh-CN" sz="1400" dirty="0" err="1" smtClean="0"/>
              <a:t>DemoService</a:t>
            </a:r>
            <a:r>
              <a:rPr lang="zh-CN" altLang="en-US" sz="1400" dirty="0" smtClean="0"/>
              <a:t>接口的一个实现类</a:t>
            </a:r>
            <a:r>
              <a:rPr lang="en-US" altLang="zh-CN" sz="1400" dirty="0" smtClean="0"/>
              <a:t>DemoServiceImpl.java</a:t>
            </a:r>
            <a:r>
              <a:rPr lang="zh-CN" altLang="en-US" sz="1400" dirty="0" smtClean="0"/>
              <a:t>就保存在这个包中</a:t>
            </a:r>
            <a:endParaRPr lang="en-US" altLang="zh-CN" sz="1400" dirty="0" smtClean="0"/>
          </a:p>
          <a:p>
            <a:pPr lvl="1">
              <a:lnSpc>
                <a:spcPct val="80000"/>
              </a:lnSpc>
            </a:pPr>
            <a:r>
              <a:rPr lang="en-US" altLang="zh-CN" sz="1800" dirty="0" err="1" smtClean="0"/>
              <a:t>src</a:t>
            </a:r>
            <a:r>
              <a:rPr lang="en-US" altLang="zh-CN" sz="1800" dirty="0" smtClean="0"/>
              <a:t>/main/resources:</a:t>
            </a:r>
          </a:p>
          <a:p>
            <a:pPr lvl="2">
              <a:lnSpc>
                <a:spcPct val="80000"/>
              </a:lnSpc>
            </a:pPr>
            <a:r>
              <a:rPr lang="en-US" altLang="zh-CN" sz="1400" b="0" dirty="0" smtClean="0"/>
              <a:t>spring</a:t>
            </a:r>
            <a:r>
              <a:rPr lang="zh-CN" altLang="en-US" sz="1400" b="0" dirty="0" smtClean="0"/>
              <a:t>配置：</a:t>
            </a:r>
            <a:endParaRPr lang="en-US" altLang="zh-CN" sz="1400" b="0" dirty="0" smtClean="0"/>
          </a:p>
          <a:p>
            <a:pPr lvl="3">
              <a:lnSpc>
                <a:spcPct val="80000"/>
              </a:lnSpc>
            </a:pPr>
            <a:r>
              <a:rPr lang="en-US" altLang="zh-CN" sz="1200" dirty="0" smtClean="0"/>
              <a:t>spring-config-service.xml spring</a:t>
            </a:r>
            <a:r>
              <a:rPr lang="zh-CN" altLang="en-US" sz="1200" dirty="0" smtClean="0"/>
              <a:t>的一些环境配置，如打开注解生成，导入</a:t>
            </a:r>
            <a:r>
              <a:rPr lang="en-US" altLang="zh-CN" sz="1200" dirty="0" smtClean="0"/>
              <a:t>properties</a:t>
            </a:r>
            <a:r>
              <a:rPr lang="zh-CN" altLang="en-US" sz="1200" dirty="0" smtClean="0"/>
              <a:t>文件等</a:t>
            </a:r>
            <a:endParaRPr lang="en-US" altLang="zh-CN" sz="1200" dirty="0" smtClean="0"/>
          </a:p>
          <a:p>
            <a:pPr lvl="3">
              <a:lnSpc>
                <a:spcPct val="80000"/>
              </a:lnSpc>
            </a:pPr>
            <a:r>
              <a:rPr lang="en-US" altLang="zh-CN" sz="1200" dirty="0" smtClean="0"/>
              <a:t>spring-dubbo-service.xml </a:t>
            </a:r>
            <a:r>
              <a:rPr lang="zh-CN" altLang="en-US" sz="1200" dirty="0" smtClean="0"/>
              <a:t>配置</a:t>
            </a:r>
            <a:r>
              <a:rPr lang="en-US" altLang="zh-CN" sz="1200" dirty="0" err="1" smtClean="0"/>
              <a:t>dubbo</a:t>
            </a:r>
            <a:r>
              <a:rPr lang="en-US" altLang="zh-CN" sz="1200" dirty="0" smtClean="0"/>
              <a:t> service</a:t>
            </a:r>
            <a:r>
              <a:rPr lang="zh-CN" altLang="en-US" sz="1200" dirty="0" smtClean="0"/>
              <a:t>，如</a:t>
            </a:r>
            <a:r>
              <a:rPr lang="en-US" altLang="zh-CN" sz="1200" dirty="0" err="1" smtClean="0"/>
              <a:t>dubbo</a:t>
            </a:r>
            <a:r>
              <a:rPr lang="zh-CN" altLang="en-US" sz="1200" dirty="0"/>
              <a:t>服务</a:t>
            </a:r>
            <a:r>
              <a:rPr lang="zh-CN" altLang="en-US" sz="1200" dirty="0" smtClean="0"/>
              <a:t>接口的具体实现类等</a:t>
            </a:r>
            <a:endParaRPr lang="en-US" altLang="zh-CN" sz="1200" dirty="0" smtClean="0"/>
          </a:p>
          <a:p>
            <a:pPr lvl="2">
              <a:lnSpc>
                <a:spcPct val="80000"/>
              </a:lnSpc>
            </a:pPr>
            <a:r>
              <a:rPr lang="en-US" altLang="zh-CN" sz="1400" dirty="0" err="1" smtClean="0"/>
              <a:t>dubbo.properties</a:t>
            </a:r>
            <a:r>
              <a:rPr lang="zh-CN" altLang="en-US" sz="1400" dirty="0" smtClean="0"/>
              <a:t>：</a:t>
            </a:r>
            <a:r>
              <a:rPr lang="en-US" altLang="zh-CN" sz="1400" dirty="0" err="1" smtClean="0"/>
              <a:t>dubbo</a:t>
            </a:r>
            <a:r>
              <a:rPr lang="zh-CN" altLang="en-US" sz="1400" dirty="0" smtClean="0"/>
              <a:t>环境配置</a:t>
            </a:r>
            <a:endParaRPr lang="en-US" altLang="zh-CN" sz="1400" dirty="0" smtClean="0"/>
          </a:p>
          <a:p>
            <a:pPr lvl="2">
              <a:lnSpc>
                <a:spcPct val="80000"/>
              </a:lnSpc>
            </a:pPr>
            <a:r>
              <a:rPr lang="en-US" altLang="zh-CN" sz="1400" dirty="0" err="1" smtClean="0"/>
              <a:t>jdbc.properties</a:t>
            </a:r>
            <a:r>
              <a:rPr lang="zh-CN" altLang="en-US" sz="1400" dirty="0" smtClean="0"/>
              <a:t>：</a:t>
            </a:r>
            <a:r>
              <a:rPr lang="en-US" altLang="zh-CN" sz="1400" dirty="0" smtClean="0"/>
              <a:t>MySQL</a:t>
            </a:r>
            <a:r>
              <a:rPr lang="zh-CN" altLang="en-US" sz="1400" dirty="0" smtClean="0"/>
              <a:t>数据库连接配置</a:t>
            </a:r>
            <a:endParaRPr lang="en-US" altLang="zh-CN" sz="1400" dirty="0" smtClean="0"/>
          </a:p>
          <a:p>
            <a:pPr lvl="2">
              <a:lnSpc>
                <a:spcPct val="80000"/>
              </a:lnSpc>
            </a:pPr>
            <a:r>
              <a:rPr lang="en-US" altLang="zh-CN" sz="1400" dirty="0" smtClean="0"/>
              <a:t>log4j.xml</a:t>
            </a:r>
            <a:r>
              <a:rPr lang="zh-CN" altLang="en-US" sz="1400" dirty="0" smtClean="0"/>
              <a:t>：日志记录配置</a:t>
            </a:r>
            <a:endParaRPr lang="en-US" altLang="zh-CN" sz="1400" dirty="0" smtClean="0"/>
          </a:p>
          <a:p>
            <a:pPr lvl="1">
              <a:lnSpc>
                <a:spcPct val="80000"/>
              </a:lnSpc>
            </a:pPr>
            <a:r>
              <a:rPr lang="en-US" altLang="zh-CN" sz="1800" dirty="0" err="1" smtClean="0"/>
              <a:t>src</a:t>
            </a:r>
            <a:r>
              <a:rPr lang="en-US" altLang="zh-CN" sz="1800" dirty="0" smtClean="0"/>
              <a:t>/test/java</a:t>
            </a:r>
            <a:r>
              <a:rPr lang="zh-CN" altLang="en-US" sz="1800" dirty="0" smtClean="0"/>
              <a:t>：</a:t>
            </a:r>
            <a:endParaRPr lang="en-US" altLang="zh-CN" sz="1800" dirty="0" smtClean="0"/>
          </a:p>
          <a:p>
            <a:pPr lvl="2">
              <a:lnSpc>
                <a:spcPct val="80000"/>
              </a:lnSpc>
            </a:pPr>
            <a:r>
              <a:rPr lang="en-US" altLang="zh-CN" sz="1400" dirty="0" smtClean="0"/>
              <a:t>Provider</a:t>
            </a:r>
            <a:r>
              <a:rPr lang="zh-CN" altLang="en-US" sz="1400" dirty="0" smtClean="0"/>
              <a:t>程序测试包：</a:t>
            </a:r>
            <a:r>
              <a:rPr lang="en-US" altLang="zh-CN" sz="1400" dirty="0" err="1" smtClean="0"/>
              <a:t>com.sf.framework.test.service</a:t>
            </a:r>
            <a:r>
              <a:rPr lang="zh-CN" altLang="en-US" sz="1400" dirty="0" smtClean="0"/>
              <a:t>，</a:t>
            </a:r>
            <a:r>
              <a:rPr lang="zh-CN" altLang="en-US" sz="1400" dirty="0"/>
              <a:t>在本例中</a:t>
            </a:r>
            <a:r>
              <a:rPr lang="zh-CN" altLang="en-US" sz="1400" dirty="0" smtClean="0"/>
              <a:t>，一个测试的</a:t>
            </a:r>
            <a:r>
              <a:rPr lang="en-US" altLang="zh-CN" sz="1400" dirty="0" smtClean="0"/>
              <a:t>Provider  DemoServerMain.java </a:t>
            </a:r>
            <a:r>
              <a:rPr lang="zh-CN" altLang="en-US" sz="1400" dirty="0" smtClean="0"/>
              <a:t>就</a:t>
            </a:r>
            <a:r>
              <a:rPr lang="zh-CN" altLang="en-US" sz="1400" dirty="0"/>
              <a:t>保存在这个包中</a:t>
            </a:r>
            <a:endParaRPr lang="en-US" altLang="zh-CN" sz="1400" b="0" dirty="0" smtClean="0"/>
          </a:p>
        </p:txBody>
      </p:sp>
      <p:pic>
        <p:nvPicPr>
          <p:cNvPr id="3" name="图片 2" descr="MyEclipse Java Enterprise - test-service/src/test/java/com/sf/framework/test/service/DemoServerMain.java - MyEclipse Enterprise Workbench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7" t="10859" r="43319" b="69393"/>
          <a:stretch/>
        </p:blipFill>
        <p:spPr>
          <a:xfrm>
            <a:off x="1187624" y="4653136"/>
            <a:ext cx="2384982" cy="1354352"/>
          </a:xfrm>
          <a:prstGeom prst="rect">
            <a:avLst/>
          </a:prstGeom>
        </p:spPr>
      </p:pic>
      <p:cxnSp>
        <p:nvCxnSpPr>
          <p:cNvPr id="24" name="直接箭头连接符 23"/>
          <p:cNvCxnSpPr>
            <a:endCxn id="25" idx="1"/>
          </p:cNvCxnSpPr>
          <p:nvPr/>
        </p:nvCxnSpPr>
        <p:spPr bwMode="auto">
          <a:xfrm flipV="1">
            <a:off x="2555776" y="5317571"/>
            <a:ext cx="1512168" cy="27167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圆角矩形 24"/>
          <p:cNvSpPr/>
          <p:nvPr/>
        </p:nvSpPr>
        <p:spPr bwMode="auto">
          <a:xfrm>
            <a:off x="4067944" y="5045901"/>
            <a:ext cx="4680520" cy="54334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200" b="0" dirty="0"/>
              <a:t>由于用</a:t>
            </a:r>
            <a:r>
              <a:rPr lang="zh-CN" altLang="en-US" sz="1200" b="0" dirty="0" smtClean="0"/>
              <a:t>了</a:t>
            </a:r>
            <a:r>
              <a:rPr lang="en-US" altLang="zh-CN" sz="1200" b="0" dirty="0" smtClean="0"/>
              <a:t>container</a:t>
            </a:r>
            <a:r>
              <a:rPr lang="zh-CN" altLang="en-US" sz="1200" b="0" dirty="0" smtClean="0"/>
              <a:t>，所以只需一句话就可启动服务。相比于冗杂的代码，更安全</a:t>
            </a:r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04537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charset="-122"/>
              </a:rPr>
              <a:t>2. </a:t>
            </a:r>
            <a:r>
              <a:rPr lang="en-US" altLang="zh-CN" dirty="0" err="1">
                <a:ea typeface="宋体" charset="-122"/>
              </a:rPr>
              <a:t>DemoService</a:t>
            </a:r>
            <a:r>
              <a:rPr lang="zh-CN" altLang="en-US" dirty="0">
                <a:ea typeface="宋体" charset="-122"/>
              </a:rPr>
              <a:t>示例介绍</a:t>
            </a:r>
            <a:r>
              <a:rPr lang="en-US" altLang="zh-CN" dirty="0">
                <a:ea typeface="宋体" charset="-122"/>
              </a:rPr>
              <a:t>: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371600"/>
            <a:ext cx="7470775" cy="4038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1800" dirty="0" smtClean="0"/>
              <a:t>test-service</a:t>
            </a:r>
            <a:r>
              <a:rPr lang="zh-CN" altLang="en-US" sz="1800" dirty="0" smtClean="0"/>
              <a:t>模块 </a:t>
            </a:r>
            <a:r>
              <a:rPr lang="en-US" altLang="zh-CN" sz="1800" dirty="0" smtClean="0"/>
              <a:t>– </a:t>
            </a:r>
            <a:r>
              <a:rPr lang="zh-CN" altLang="en-US" sz="1800" dirty="0" smtClean="0"/>
              <a:t>运行原理</a:t>
            </a:r>
            <a:endParaRPr lang="en-US" altLang="zh-CN" sz="1800" b="0" dirty="0" smtClean="0"/>
          </a:p>
        </p:txBody>
      </p:sp>
      <p:pic>
        <p:nvPicPr>
          <p:cNvPr id="3" name="图片 2" descr="MyEclipse Java Enterprise - test-service/src/test/java/com/sf/framework/test/service/DemoServerMain.java - MyEclipse Enterprise Workbench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7" t="10859" r="43319" b="69393"/>
          <a:stretch/>
        </p:blipFill>
        <p:spPr>
          <a:xfrm>
            <a:off x="214355" y="1844824"/>
            <a:ext cx="2384982" cy="1354352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 bwMode="auto">
          <a:xfrm>
            <a:off x="2699792" y="1880828"/>
            <a:ext cx="3168352" cy="154817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container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服务运行容器</a:t>
            </a:r>
            <a:endParaRPr kumimoji="0" lang="en-US" altLang="zh-CN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171450" indent="-171450" algn="l">
              <a:buFont typeface="Arial" pitchFamily="34" charset="0"/>
              <a:buChar char="•"/>
            </a:pPr>
            <a:r>
              <a:rPr lang="zh-CN" altLang="en-US" sz="1000" b="0" dirty="0" smtClean="0"/>
              <a:t>读取</a:t>
            </a:r>
            <a:r>
              <a:rPr lang="en-US" altLang="zh-CN" sz="1000" b="0" dirty="0" err="1"/>
              <a:t>dubbo.properties</a:t>
            </a:r>
            <a:r>
              <a:rPr lang="zh-CN" altLang="en-US" sz="1000" b="0" dirty="0" smtClean="0"/>
              <a:t>配置</a:t>
            </a:r>
            <a:r>
              <a:rPr lang="en-US" altLang="zh-CN" sz="1000" b="0" dirty="0" smtClean="0"/>
              <a:t/>
            </a:r>
            <a:br>
              <a:rPr lang="en-US" altLang="zh-CN" sz="1000" b="0" dirty="0" smtClean="0"/>
            </a:br>
            <a:r>
              <a:rPr lang="zh-CN" altLang="en-US" sz="1000" b="0" dirty="0" smtClean="0"/>
              <a:t>（在本例中，根据配置，只需加载</a:t>
            </a:r>
            <a:r>
              <a:rPr lang="en-US" altLang="zh-CN" sz="1000" b="0" dirty="0" smtClean="0"/>
              <a:t>spring</a:t>
            </a:r>
            <a:r>
              <a:rPr lang="zh-CN" altLang="en-US" sz="1000" b="0" dirty="0" smtClean="0"/>
              <a:t>和</a:t>
            </a:r>
            <a:r>
              <a:rPr lang="en-US" altLang="zh-CN" sz="1000" b="0" dirty="0" smtClean="0"/>
              <a:t>log4j</a:t>
            </a:r>
            <a:r>
              <a:rPr lang="zh-CN" altLang="en-US" sz="1000" b="0" dirty="0" smtClean="0"/>
              <a:t>）</a:t>
            </a:r>
            <a:endParaRPr lang="en-US" altLang="zh-CN" sz="1000" b="0" dirty="0" smtClean="0"/>
          </a:p>
          <a:p>
            <a:pPr marL="171450" indent="-171450" algn="l">
              <a:buFont typeface="Arial" pitchFamily="34" charset="0"/>
              <a:buChar char="•"/>
            </a:pPr>
            <a:r>
              <a:rPr lang="zh-CN" altLang="en-US" sz="1000" b="0" dirty="0" smtClean="0"/>
              <a:t>加载</a:t>
            </a:r>
            <a:r>
              <a:rPr lang="en-US" altLang="zh-CN" sz="1000" b="0" dirty="0" smtClean="0"/>
              <a:t>spring</a:t>
            </a:r>
            <a:r>
              <a:rPr lang="zh-CN" altLang="en-US" sz="1000" b="0" dirty="0" smtClean="0"/>
              <a:t>配置</a:t>
            </a:r>
            <a:r>
              <a:rPr lang="zh-CN" altLang="en-US" sz="1000" b="0" dirty="0"/>
              <a:t>，</a:t>
            </a:r>
            <a:r>
              <a:rPr lang="zh-CN" altLang="en-US" sz="1000" b="0" dirty="0" smtClean="0"/>
              <a:t>在本例中为</a:t>
            </a:r>
            <a:r>
              <a:rPr lang="en-US" altLang="zh-CN" sz="1000" b="0" dirty="0" smtClean="0"/>
              <a:t> </a:t>
            </a:r>
          </a:p>
          <a:p>
            <a:pPr marL="628650" lvl="1" indent="-171450" algn="l">
              <a:buFont typeface="Arial" pitchFamily="34" charset="0"/>
              <a:buChar char="•"/>
            </a:pPr>
            <a:r>
              <a:rPr lang="en-US" altLang="zh-CN" sz="1000" b="0" dirty="0" smtClean="0"/>
              <a:t>spring-config-service.xml</a:t>
            </a:r>
          </a:p>
          <a:p>
            <a:pPr marL="628650" lvl="1" indent="-171450" algn="l">
              <a:buFont typeface="Arial" pitchFamily="34" charset="0"/>
              <a:buChar char="•"/>
            </a:pPr>
            <a:r>
              <a:rPr lang="en-US" altLang="zh-CN" sz="1000" b="0" dirty="0" smtClean="0"/>
              <a:t>spring-dubbo-service.xml</a:t>
            </a:r>
          </a:p>
          <a:p>
            <a:pPr marL="171450" indent="-171450" algn="l">
              <a:buFont typeface="Arial" pitchFamily="34" charset="0"/>
              <a:buChar char="•"/>
            </a:pP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加载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log4j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配置</a:t>
            </a: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171450" indent="-171450" algn="l">
              <a:buFont typeface="Arial" pitchFamily="34" charset="0"/>
              <a:buChar char="•"/>
            </a:pPr>
            <a:r>
              <a:rPr lang="zh-CN" altLang="en-US" sz="1000" b="0" dirty="0" smtClean="0"/>
              <a:t>发布并注册</a:t>
            </a:r>
            <a:r>
              <a:rPr lang="en-US" altLang="zh-CN" sz="1000" b="0" dirty="0" smtClean="0"/>
              <a:t>application</a:t>
            </a:r>
            <a:r>
              <a:rPr lang="zh-CN" altLang="en-US" sz="1000" b="0" dirty="0" smtClean="0"/>
              <a:t>，实例化</a:t>
            </a:r>
            <a:r>
              <a:rPr lang="en-US" altLang="zh-CN" sz="1000" b="0" dirty="0" smtClean="0"/>
              <a:t>beans</a:t>
            </a:r>
            <a:endParaRPr kumimoji="0" lang="zh-CN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11" name="直接箭头连接符 10"/>
          <p:cNvCxnSpPr>
            <a:stCxn id="17" idx="1"/>
          </p:cNvCxnSpPr>
          <p:nvPr/>
        </p:nvCxnSpPr>
        <p:spPr bwMode="auto">
          <a:xfrm flipH="1">
            <a:off x="4511678" y="2024844"/>
            <a:ext cx="1872208" cy="369748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" name="直接箭头连接符 3"/>
          <p:cNvCxnSpPr>
            <a:endCxn id="6" idx="1"/>
          </p:cNvCxnSpPr>
          <p:nvPr/>
        </p:nvCxnSpPr>
        <p:spPr bwMode="auto">
          <a:xfrm flipV="1">
            <a:off x="1574429" y="2654914"/>
            <a:ext cx="1125363" cy="126015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图片 16" descr="MyEclipse Java Enterprise - D:/user/862911/我的文档/sf-dubbo/test/test-service/src/main/resources/dubbo.properties - MyEclipse Enterprise Workbench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91" t="13471" r="40348" b="65223"/>
          <a:stretch/>
        </p:blipFill>
        <p:spPr>
          <a:xfrm>
            <a:off x="6383886" y="1484784"/>
            <a:ext cx="1909373" cy="1080120"/>
          </a:xfrm>
          <a:prstGeom prst="rect">
            <a:avLst/>
          </a:prstGeom>
        </p:spPr>
      </p:pic>
      <p:pic>
        <p:nvPicPr>
          <p:cNvPr id="16" name="图片 15" descr="MyEclipse Java Enterprise - test-service/src/main/resources/META-INF/spring/spring-config-service.xml - MyEclipse Enterprise Workbench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1" t="31890" r="45333" b="51753"/>
          <a:stretch/>
        </p:blipFill>
        <p:spPr>
          <a:xfrm>
            <a:off x="323528" y="3573016"/>
            <a:ext cx="4231203" cy="1121790"/>
          </a:xfrm>
          <a:prstGeom prst="rect">
            <a:avLst/>
          </a:prstGeom>
        </p:spPr>
      </p:pic>
      <p:sp>
        <p:nvSpPr>
          <p:cNvPr id="26" name="圆角矩形 25"/>
          <p:cNvSpPr/>
          <p:nvPr/>
        </p:nvSpPr>
        <p:spPr bwMode="auto">
          <a:xfrm>
            <a:off x="681739" y="1625521"/>
            <a:ext cx="1440160" cy="255307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900" dirty="0" smtClean="0"/>
              <a:t>DemoServerMain</a:t>
            </a:r>
            <a:r>
              <a:rPr lang="en-US" altLang="zh-CN" sz="900" dirty="0"/>
              <a:t>.</a:t>
            </a:r>
            <a:r>
              <a:rPr lang="en-US" altLang="zh-CN" sz="900" dirty="0" smtClean="0"/>
              <a:t>java</a:t>
            </a:r>
            <a:endParaRPr lang="zh-CN" altLang="en-US" sz="900" dirty="0"/>
          </a:p>
        </p:txBody>
      </p:sp>
      <p:sp>
        <p:nvSpPr>
          <p:cNvPr id="27" name="圆角矩形 26"/>
          <p:cNvSpPr/>
          <p:nvPr/>
        </p:nvSpPr>
        <p:spPr bwMode="auto">
          <a:xfrm>
            <a:off x="6606806" y="1183765"/>
            <a:ext cx="1440160" cy="255307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900" dirty="0" err="1"/>
              <a:t>dubbo.properties</a:t>
            </a:r>
            <a:endParaRPr lang="zh-CN" altLang="en-US" sz="900" dirty="0"/>
          </a:p>
        </p:txBody>
      </p:sp>
      <p:sp>
        <p:nvSpPr>
          <p:cNvPr id="28" name="圆角矩形 27"/>
          <p:cNvSpPr/>
          <p:nvPr/>
        </p:nvSpPr>
        <p:spPr bwMode="auto">
          <a:xfrm>
            <a:off x="1417030" y="3317709"/>
            <a:ext cx="1714810" cy="255307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900" dirty="0"/>
              <a:t>spring-config-service.xml</a:t>
            </a:r>
            <a:endParaRPr lang="en-US" altLang="zh-CN" sz="900" dirty="0" smtClean="0"/>
          </a:p>
        </p:txBody>
      </p:sp>
      <p:cxnSp>
        <p:nvCxnSpPr>
          <p:cNvPr id="29" name="直接箭头连接符 28"/>
          <p:cNvCxnSpPr>
            <a:stCxn id="28" idx="0"/>
          </p:cNvCxnSpPr>
          <p:nvPr/>
        </p:nvCxnSpPr>
        <p:spPr bwMode="auto">
          <a:xfrm flipV="1">
            <a:off x="2274435" y="2780929"/>
            <a:ext cx="1289453" cy="53678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3" name="圆角矩形 32"/>
          <p:cNvSpPr/>
          <p:nvPr/>
        </p:nvSpPr>
        <p:spPr bwMode="auto">
          <a:xfrm>
            <a:off x="5670599" y="3300448"/>
            <a:ext cx="1714810" cy="255307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900" dirty="0"/>
              <a:t>spring-dubbo-service.xml</a:t>
            </a:r>
            <a:endParaRPr lang="en-US" altLang="zh-CN" sz="900" dirty="0" smtClean="0"/>
          </a:p>
        </p:txBody>
      </p:sp>
      <p:cxnSp>
        <p:nvCxnSpPr>
          <p:cNvPr id="34" name="直接箭头连接符 33"/>
          <p:cNvCxnSpPr>
            <a:stCxn id="33" idx="1"/>
          </p:cNvCxnSpPr>
          <p:nvPr/>
        </p:nvCxnSpPr>
        <p:spPr bwMode="auto">
          <a:xfrm flipH="1" flipV="1">
            <a:off x="4860031" y="2996952"/>
            <a:ext cx="810568" cy="431150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5" name="图片 34" descr="MyEclipse Java Enterprise - test-service/src/main/resources/META-INF/spring/spring-dubbo-service.xml - MyEclipse Enterprise Workbench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1" t="47939" r="40160" b="50713"/>
          <a:stretch/>
        </p:blipFill>
        <p:spPr>
          <a:xfrm>
            <a:off x="3655282" y="3573016"/>
            <a:ext cx="5193493" cy="103844"/>
          </a:xfrm>
          <a:prstGeom prst="rect">
            <a:avLst/>
          </a:prstGeom>
        </p:spPr>
      </p:pic>
      <p:pic>
        <p:nvPicPr>
          <p:cNvPr id="40" name="图片 39" descr="MyEclipse Java Enterprise - test-service/src/main/java/com/sf/framework/test/dubbo/service/demo/DemoServiceImpl.java - MyEclipse Enterprise Workbench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5" t="13058" r="50000" b="44193"/>
          <a:stretch/>
        </p:blipFill>
        <p:spPr>
          <a:xfrm>
            <a:off x="3103560" y="4428681"/>
            <a:ext cx="3041424" cy="2184487"/>
          </a:xfrm>
          <a:prstGeom prst="rect">
            <a:avLst/>
          </a:prstGeom>
        </p:spPr>
      </p:pic>
      <p:cxnSp>
        <p:nvCxnSpPr>
          <p:cNvPr id="39" name="直接箭头连接符 38"/>
          <p:cNvCxnSpPr/>
          <p:nvPr/>
        </p:nvCxnSpPr>
        <p:spPr bwMode="auto">
          <a:xfrm flipH="1" flipV="1">
            <a:off x="3275856" y="3676861"/>
            <a:ext cx="189713" cy="1017945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圆角矩形 43"/>
          <p:cNvSpPr/>
          <p:nvPr/>
        </p:nvSpPr>
        <p:spPr bwMode="auto">
          <a:xfrm>
            <a:off x="3955789" y="4149171"/>
            <a:ext cx="1714810" cy="255307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900" dirty="0"/>
              <a:t>DemoServiceImpl.java</a:t>
            </a:r>
            <a:endParaRPr lang="en-US" altLang="zh-CN" sz="900" dirty="0" smtClean="0"/>
          </a:p>
        </p:txBody>
      </p:sp>
      <p:cxnSp>
        <p:nvCxnSpPr>
          <p:cNvPr id="43" name="直接箭头连接符 42"/>
          <p:cNvCxnSpPr>
            <a:endCxn id="45" idx="1"/>
          </p:cNvCxnSpPr>
          <p:nvPr/>
        </p:nvCxnSpPr>
        <p:spPr bwMode="auto">
          <a:xfrm flipV="1">
            <a:off x="3563888" y="4429528"/>
            <a:ext cx="2385555" cy="367624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5" name="圆角矩形 44"/>
          <p:cNvSpPr/>
          <p:nvPr/>
        </p:nvSpPr>
        <p:spPr bwMode="auto">
          <a:xfrm>
            <a:off x="5949443" y="4133911"/>
            <a:ext cx="1314726" cy="591233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自动生成</a:t>
            </a:r>
            <a:r>
              <a:rPr kumimoji="0" lang="en-US" altLang="zh-CN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id</a:t>
            </a:r>
            <a:r>
              <a:rPr kumimoji="0" lang="zh-CN" altLang="en-US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为</a:t>
            </a:r>
            <a:r>
              <a:rPr kumimoji="0" lang="en-US" altLang="zh-CN" sz="9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demoServiceImpl</a:t>
            </a:r>
            <a:r>
              <a:rPr kumimoji="0" lang="zh-CN" altLang="en-US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的</a:t>
            </a:r>
            <a:r>
              <a:rPr kumimoji="0" lang="en-US" altLang="zh-CN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bean</a:t>
            </a:r>
            <a:endParaRPr kumimoji="0" lang="zh-CN" altLang="en-US" sz="9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1" name="直接箭头连接符 50"/>
          <p:cNvCxnSpPr/>
          <p:nvPr/>
        </p:nvCxnSpPr>
        <p:spPr bwMode="auto">
          <a:xfrm flipV="1">
            <a:off x="6804248" y="3676861"/>
            <a:ext cx="1242718" cy="692784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2" name="右箭头 51"/>
          <p:cNvSpPr/>
          <p:nvPr/>
        </p:nvSpPr>
        <p:spPr bwMode="auto">
          <a:xfrm>
            <a:off x="216579" y="1484784"/>
            <a:ext cx="481250" cy="56941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700" b="1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开始</a:t>
            </a:r>
          </a:p>
        </p:txBody>
      </p:sp>
    </p:spTree>
    <p:extLst>
      <p:ext uri="{BB962C8B-B14F-4D97-AF65-F5344CB8AC3E}">
        <p14:creationId xmlns:p14="http://schemas.microsoft.com/office/powerpoint/2010/main" val="32744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6" grpId="0" animBg="1"/>
      <p:bldP spid="27" grpId="0" animBg="1"/>
      <p:bldP spid="28" grpId="0" animBg="1"/>
      <p:bldP spid="33" grpId="0" animBg="1"/>
      <p:bldP spid="44" grpId="0" animBg="1"/>
      <p:bldP spid="45" grpId="0" animBg="1"/>
      <p:bldP spid="5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charset="-122"/>
              </a:rPr>
              <a:t>2. </a:t>
            </a:r>
            <a:r>
              <a:rPr lang="en-US" altLang="zh-CN" dirty="0" err="1">
                <a:ea typeface="宋体" charset="-122"/>
              </a:rPr>
              <a:t>DemoService</a:t>
            </a:r>
            <a:r>
              <a:rPr lang="zh-CN" altLang="en-US" dirty="0">
                <a:ea typeface="宋体" charset="-122"/>
              </a:rPr>
              <a:t>示例介绍</a:t>
            </a:r>
            <a:r>
              <a:rPr lang="en-US" altLang="zh-CN" dirty="0">
                <a:ea typeface="宋体" charset="-122"/>
              </a:rPr>
              <a:t>:</a:t>
            </a:r>
          </a:p>
        </p:txBody>
      </p:sp>
      <p:sp>
        <p:nvSpPr>
          <p:cNvPr id="21" name="圆角矩形 20"/>
          <p:cNvSpPr/>
          <p:nvPr/>
        </p:nvSpPr>
        <p:spPr bwMode="auto">
          <a:xfrm>
            <a:off x="794075" y="1196752"/>
            <a:ext cx="3322601" cy="367553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200" b="0" dirty="0" smtClean="0"/>
              <a:t>在</a:t>
            </a:r>
            <a:r>
              <a:rPr lang="en-US" altLang="zh-CN" sz="1200" b="0" dirty="0" smtClean="0"/>
              <a:t>provider application</a:t>
            </a:r>
            <a:r>
              <a:rPr lang="zh-CN" altLang="en-US" sz="1200" b="0" dirty="0" smtClean="0"/>
              <a:t>启动后</a:t>
            </a:r>
            <a:endParaRPr lang="zh-CN" altLang="en-US" sz="1200" b="0" dirty="0"/>
          </a:p>
        </p:txBody>
      </p:sp>
      <p:pic>
        <p:nvPicPr>
          <p:cNvPr id="3" name="图片 2" descr="Dubbo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4" t="21306" r="7681" b="48041"/>
          <a:stretch/>
        </p:blipFill>
        <p:spPr>
          <a:xfrm>
            <a:off x="794075" y="1570110"/>
            <a:ext cx="7539220" cy="210217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auto">
          <a:xfrm>
            <a:off x="794075" y="2996952"/>
            <a:ext cx="7539220" cy="21602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" name="直接箭头连接符 7"/>
          <p:cNvCxnSpPr/>
          <p:nvPr/>
        </p:nvCxnSpPr>
        <p:spPr bwMode="auto">
          <a:xfrm>
            <a:off x="1259632" y="1880828"/>
            <a:ext cx="0" cy="2052228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 bwMode="auto">
          <a:xfrm>
            <a:off x="3995936" y="1880828"/>
            <a:ext cx="0" cy="2052228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圆角矩形 28"/>
          <p:cNvSpPr/>
          <p:nvPr/>
        </p:nvSpPr>
        <p:spPr bwMode="auto">
          <a:xfrm>
            <a:off x="602269" y="3933057"/>
            <a:ext cx="1314726" cy="295616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应用名</a:t>
            </a:r>
          </a:p>
        </p:txBody>
      </p:sp>
      <p:sp>
        <p:nvSpPr>
          <p:cNvPr id="30" name="圆角矩形 29"/>
          <p:cNvSpPr/>
          <p:nvPr/>
        </p:nvSpPr>
        <p:spPr bwMode="auto">
          <a:xfrm>
            <a:off x="3338573" y="3933056"/>
            <a:ext cx="1314726" cy="295616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应用持有者</a:t>
            </a:r>
          </a:p>
        </p:txBody>
      </p:sp>
      <p:pic>
        <p:nvPicPr>
          <p:cNvPr id="11" name="图片 10" descr="Dubbo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4" t="21718" r="7681" b="59450"/>
          <a:stretch/>
        </p:blipFill>
        <p:spPr>
          <a:xfrm>
            <a:off x="794075" y="4293096"/>
            <a:ext cx="7539220" cy="1291472"/>
          </a:xfrm>
          <a:prstGeom prst="rect">
            <a:avLst/>
          </a:prstGeom>
        </p:spPr>
      </p:pic>
      <p:cxnSp>
        <p:nvCxnSpPr>
          <p:cNvPr id="32" name="直接箭头连接符 31"/>
          <p:cNvCxnSpPr>
            <a:endCxn id="11" idx="0"/>
          </p:cNvCxnSpPr>
          <p:nvPr/>
        </p:nvCxnSpPr>
        <p:spPr bwMode="auto">
          <a:xfrm flipH="1">
            <a:off x="4563685" y="3202558"/>
            <a:ext cx="296347" cy="1090538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endCxn id="37" idx="0"/>
          </p:cNvCxnSpPr>
          <p:nvPr/>
        </p:nvCxnSpPr>
        <p:spPr bwMode="auto">
          <a:xfrm flipH="1">
            <a:off x="5076056" y="3104794"/>
            <a:ext cx="1664500" cy="2678082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圆角矩形 36"/>
          <p:cNvSpPr/>
          <p:nvPr/>
        </p:nvSpPr>
        <p:spPr bwMode="auto">
          <a:xfrm>
            <a:off x="4418693" y="5782876"/>
            <a:ext cx="1314726" cy="630161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是否调用了其他</a:t>
            </a:r>
            <a:r>
              <a:rPr kumimoji="0" lang="en-US" altLang="zh-CN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application</a:t>
            </a:r>
            <a:r>
              <a:rPr kumimoji="0" lang="zh-CN" altLang="en-US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的</a:t>
            </a:r>
            <a:r>
              <a:rPr kumimoji="0" lang="en-US" altLang="zh-CN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service</a:t>
            </a:r>
            <a:endParaRPr kumimoji="0" lang="zh-CN" altLang="en-US" sz="9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圆角矩形 38"/>
          <p:cNvSpPr/>
          <p:nvPr/>
        </p:nvSpPr>
        <p:spPr bwMode="auto">
          <a:xfrm>
            <a:off x="6715126" y="5782877"/>
            <a:ext cx="1314726" cy="38242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被哪几个</a:t>
            </a:r>
            <a:r>
              <a:rPr kumimoji="0" lang="en-US" altLang="zh-CN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application</a:t>
            </a:r>
            <a:r>
              <a:rPr kumimoji="0" lang="zh-CN" altLang="en-US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调用了</a:t>
            </a:r>
            <a:r>
              <a:rPr kumimoji="0" lang="en-US" altLang="zh-CN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service</a:t>
            </a:r>
            <a:endParaRPr kumimoji="0" lang="zh-CN" altLang="en-US" sz="9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2" name="直接箭头连接符 41"/>
          <p:cNvCxnSpPr>
            <a:endCxn id="39" idx="0"/>
          </p:cNvCxnSpPr>
          <p:nvPr/>
        </p:nvCxnSpPr>
        <p:spPr bwMode="auto">
          <a:xfrm flipH="1">
            <a:off x="7372489" y="3104964"/>
            <a:ext cx="295856" cy="2677913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71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39TGp_drop_light_v2">
  <a:themeElements>
    <a:clrScheme name="235TGp_report_light 1">
      <a:dk1>
        <a:srgbClr val="003300"/>
      </a:dk1>
      <a:lt1>
        <a:srgbClr val="FFFFFF"/>
      </a:lt1>
      <a:dk2>
        <a:srgbClr val="FF9900"/>
      </a:dk2>
      <a:lt2>
        <a:srgbClr val="C0C0C0"/>
      </a:lt2>
      <a:accent1>
        <a:srgbClr val="3FB564"/>
      </a:accent1>
      <a:accent2>
        <a:srgbClr val="15A2E9"/>
      </a:accent2>
      <a:accent3>
        <a:srgbClr val="FFFFFF"/>
      </a:accent3>
      <a:accent4>
        <a:srgbClr val="002A00"/>
      </a:accent4>
      <a:accent5>
        <a:srgbClr val="AFD7B8"/>
      </a:accent5>
      <a:accent6>
        <a:srgbClr val="1292D3"/>
      </a:accent6>
      <a:hlink>
        <a:srgbClr val="7F70D8"/>
      </a:hlink>
      <a:folHlink>
        <a:srgbClr val="A1A18B"/>
      </a:folHlink>
    </a:clrScheme>
    <a:fontScheme name="235TGp_report_ligh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35TGp_report_light 1">
        <a:dk1>
          <a:srgbClr val="003300"/>
        </a:dk1>
        <a:lt1>
          <a:srgbClr val="FFFFFF"/>
        </a:lt1>
        <a:dk2>
          <a:srgbClr val="FF9900"/>
        </a:dk2>
        <a:lt2>
          <a:srgbClr val="C0C0C0"/>
        </a:lt2>
        <a:accent1>
          <a:srgbClr val="3FB564"/>
        </a:accent1>
        <a:accent2>
          <a:srgbClr val="15A2E9"/>
        </a:accent2>
        <a:accent3>
          <a:srgbClr val="FFFFFF"/>
        </a:accent3>
        <a:accent4>
          <a:srgbClr val="002A00"/>
        </a:accent4>
        <a:accent5>
          <a:srgbClr val="AFD7B8"/>
        </a:accent5>
        <a:accent6>
          <a:srgbClr val="1292D3"/>
        </a:accent6>
        <a:hlink>
          <a:srgbClr val="7F70D8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35TGp_report_light 2">
        <a:dk1>
          <a:srgbClr val="30311D"/>
        </a:dk1>
        <a:lt1>
          <a:srgbClr val="FFFFFF"/>
        </a:lt1>
        <a:dk2>
          <a:srgbClr val="44808E"/>
        </a:dk2>
        <a:lt2>
          <a:srgbClr val="DDDDDD"/>
        </a:lt2>
        <a:accent1>
          <a:srgbClr val="DCC242"/>
        </a:accent1>
        <a:accent2>
          <a:srgbClr val="388FDE"/>
        </a:accent2>
        <a:accent3>
          <a:srgbClr val="FFFFFF"/>
        </a:accent3>
        <a:accent4>
          <a:srgbClr val="272817"/>
        </a:accent4>
        <a:accent5>
          <a:srgbClr val="EBDDB0"/>
        </a:accent5>
        <a:accent6>
          <a:srgbClr val="3281C9"/>
        </a:accent6>
        <a:hlink>
          <a:srgbClr val="57BB7D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35TGp_report_light 3">
        <a:dk1>
          <a:srgbClr val="000000"/>
        </a:dk1>
        <a:lt1>
          <a:srgbClr val="FFFFFF"/>
        </a:lt1>
        <a:dk2>
          <a:srgbClr val="1367BB"/>
        </a:dk2>
        <a:lt2>
          <a:srgbClr val="C0C0C0"/>
        </a:lt2>
        <a:accent1>
          <a:srgbClr val="68B3D8"/>
        </a:accent1>
        <a:accent2>
          <a:srgbClr val="EC8D4C"/>
        </a:accent2>
        <a:accent3>
          <a:srgbClr val="FFFFFF"/>
        </a:accent3>
        <a:accent4>
          <a:srgbClr val="000000"/>
        </a:accent4>
        <a:accent5>
          <a:srgbClr val="B9D6E9"/>
        </a:accent5>
        <a:accent6>
          <a:srgbClr val="D67F44"/>
        </a:accent6>
        <a:hlink>
          <a:srgbClr val="4CC737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239TGp_drop_light_v2</Template>
  <TotalTime>4401</TotalTime>
  <Words>3125</Words>
  <Application>Microsoft Office PowerPoint</Application>
  <PresentationFormat>全屏显示(4:3)</PresentationFormat>
  <Paragraphs>632</Paragraphs>
  <Slides>47</Slides>
  <Notes>11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48" baseType="lpstr">
      <vt:lpstr>239TGp_drop_light_v2</vt:lpstr>
      <vt:lpstr>SF-Dubbo服务开发（傻瓜版）</vt:lpstr>
      <vt:lpstr>Contents</vt:lpstr>
      <vt:lpstr>Part 1 sf-dubbo源文件说明</vt:lpstr>
      <vt:lpstr>1. 项目框架:</vt:lpstr>
      <vt:lpstr>2. DemoService示例介绍:</vt:lpstr>
      <vt:lpstr>2. DemoService示例介绍:</vt:lpstr>
      <vt:lpstr>2. DemoService示例介绍:</vt:lpstr>
      <vt:lpstr>2. DemoService示例介绍:</vt:lpstr>
      <vt:lpstr>2. DemoService示例介绍:</vt:lpstr>
      <vt:lpstr>2. DemoService示例介绍:</vt:lpstr>
      <vt:lpstr>2. DemoService示例介绍:</vt:lpstr>
      <vt:lpstr>2. DemoService示例介绍:</vt:lpstr>
      <vt:lpstr>2. DemoService示例介绍:</vt:lpstr>
      <vt:lpstr>2. DemoService示例介绍:</vt:lpstr>
      <vt:lpstr>Part 2 示例服务实现</vt:lpstr>
      <vt:lpstr>1.服务分组:</vt:lpstr>
      <vt:lpstr>1.服务分组:</vt:lpstr>
      <vt:lpstr>1.服务分组:</vt:lpstr>
      <vt:lpstr>2.启动时检查:</vt:lpstr>
      <vt:lpstr>3.框架结构与调用关系:</vt:lpstr>
      <vt:lpstr>4.集群容错:</vt:lpstr>
      <vt:lpstr>4.集群容错算法:</vt:lpstr>
      <vt:lpstr>5. 负载均衡算法:</vt:lpstr>
      <vt:lpstr>5. 负载均衡:</vt:lpstr>
      <vt:lpstr>6. 线程模型:</vt:lpstr>
      <vt:lpstr>6. 线程模型:</vt:lpstr>
      <vt:lpstr>7. 静态服务:</vt:lpstr>
      <vt:lpstr>8. 多协议:</vt:lpstr>
      <vt:lpstr>8. 多协议:</vt:lpstr>
      <vt:lpstr>8. 多协议:</vt:lpstr>
      <vt:lpstr>Part 3 Mybatis整合</vt:lpstr>
      <vt:lpstr>1. Mybatis介绍:</vt:lpstr>
      <vt:lpstr>2.标准Mybatis模块:</vt:lpstr>
      <vt:lpstr>2.标准Mybatis模块:</vt:lpstr>
      <vt:lpstr>2.标准Mybatis模块:</vt:lpstr>
      <vt:lpstr>3.Mybatis框架:</vt:lpstr>
      <vt:lpstr>3.Mybatis框架:</vt:lpstr>
      <vt:lpstr>4.Spring+Mybatis框架:</vt:lpstr>
      <vt:lpstr>5. 示例:</vt:lpstr>
      <vt:lpstr>5. 示例:</vt:lpstr>
      <vt:lpstr>5. 示例:</vt:lpstr>
      <vt:lpstr>5. 示例:</vt:lpstr>
      <vt:lpstr>5. 示例:</vt:lpstr>
      <vt:lpstr>6. 本地测试:</vt:lpstr>
      <vt:lpstr>6. 本地测试:</vt:lpstr>
      <vt:lpstr>6. 本地测试:</vt:lpstr>
      <vt:lpstr>PowerPoint 演示文稿</vt:lpstr>
    </vt:vector>
  </TitlesOfParts>
  <Company>Lenovo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SF-Dubbo服务开发（懒人版）</dc:title>
  <dc:creator>张镐薪(Hash Zhang)-创新中心</dc:creator>
  <cp:lastModifiedBy>张镐薪(Hash Zhang)-创新中心</cp:lastModifiedBy>
  <cp:revision>146</cp:revision>
  <dcterms:created xsi:type="dcterms:W3CDTF">2015-10-10T02:48:49Z</dcterms:created>
  <dcterms:modified xsi:type="dcterms:W3CDTF">2015-10-16T08:37:48Z</dcterms:modified>
</cp:coreProperties>
</file>